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handoutMasterIdLst>
    <p:handoutMasterId r:id="rId68"/>
  </p:handoutMasterIdLst>
  <p:sldIdLst>
    <p:sldId id="534" r:id="rId2"/>
    <p:sldId id="448" r:id="rId3"/>
    <p:sldId id="449" r:id="rId4"/>
    <p:sldId id="450" r:id="rId5"/>
    <p:sldId id="451" r:id="rId6"/>
    <p:sldId id="452" r:id="rId7"/>
    <p:sldId id="454" r:id="rId8"/>
    <p:sldId id="456" r:id="rId9"/>
    <p:sldId id="455" r:id="rId10"/>
    <p:sldId id="457" r:id="rId11"/>
    <p:sldId id="459" r:id="rId12"/>
    <p:sldId id="460" r:id="rId13"/>
    <p:sldId id="458" r:id="rId14"/>
    <p:sldId id="503" r:id="rId15"/>
    <p:sldId id="462" r:id="rId16"/>
    <p:sldId id="500" r:id="rId17"/>
    <p:sldId id="463" r:id="rId18"/>
    <p:sldId id="464" r:id="rId19"/>
    <p:sldId id="469" r:id="rId20"/>
    <p:sldId id="467" r:id="rId21"/>
    <p:sldId id="504" r:id="rId22"/>
    <p:sldId id="466" r:id="rId23"/>
    <p:sldId id="470" r:id="rId24"/>
    <p:sldId id="471" r:id="rId25"/>
    <p:sldId id="472" r:id="rId26"/>
    <p:sldId id="505" r:id="rId27"/>
    <p:sldId id="506" r:id="rId28"/>
    <p:sldId id="507" r:id="rId29"/>
    <p:sldId id="508" r:id="rId30"/>
    <p:sldId id="477" r:id="rId31"/>
    <p:sldId id="479" r:id="rId32"/>
    <p:sldId id="478" r:id="rId33"/>
    <p:sldId id="480" r:id="rId34"/>
    <p:sldId id="485" r:id="rId35"/>
    <p:sldId id="486" r:id="rId36"/>
    <p:sldId id="487" r:id="rId37"/>
    <p:sldId id="488" r:id="rId38"/>
    <p:sldId id="489" r:id="rId39"/>
    <p:sldId id="501" r:id="rId40"/>
    <p:sldId id="502" r:id="rId41"/>
    <p:sldId id="509" r:id="rId42"/>
    <p:sldId id="493" r:id="rId43"/>
    <p:sldId id="494" r:id="rId44"/>
    <p:sldId id="512" r:id="rId45"/>
    <p:sldId id="514" r:id="rId46"/>
    <p:sldId id="515" r:id="rId47"/>
    <p:sldId id="516" r:id="rId48"/>
    <p:sldId id="517" r:id="rId49"/>
    <p:sldId id="518" r:id="rId50"/>
    <p:sldId id="519" r:id="rId51"/>
    <p:sldId id="520" r:id="rId52"/>
    <p:sldId id="521" r:id="rId53"/>
    <p:sldId id="513" r:id="rId54"/>
    <p:sldId id="522" r:id="rId55"/>
    <p:sldId id="523" r:id="rId56"/>
    <p:sldId id="524" r:id="rId57"/>
    <p:sldId id="525" r:id="rId58"/>
    <p:sldId id="526" r:id="rId59"/>
    <p:sldId id="527" r:id="rId60"/>
    <p:sldId id="528" r:id="rId61"/>
    <p:sldId id="529" r:id="rId62"/>
    <p:sldId id="530" r:id="rId63"/>
    <p:sldId id="531" r:id="rId64"/>
    <p:sldId id="532" r:id="rId65"/>
    <p:sldId id="533" r:id="rId66"/>
  </p:sldIdLst>
  <p:sldSz cx="24371300" cy="13716000"/>
  <p:notesSz cx="6858000" cy="9144000"/>
  <p:embeddedFontLst>
    <p:embeddedFont>
      <p:font typeface="微软雅黑" panose="020B0503020204020204" pitchFamily="34" charset="-122"/>
      <p:regular r:id="rId69"/>
      <p:bold r:id="rId70"/>
    </p:embeddedFont>
    <p:embeddedFont>
      <p:font typeface="Arial Unicode MS" panose="02010600030101010101" charset="-122"/>
      <p:regular r:id="rId71"/>
    </p:embeddedFont>
    <p:embeddedFont>
      <p:font typeface="Calibri" panose="020F0502020204030204" pitchFamily="34" charset="0"/>
      <p:regular r:id="rId72"/>
      <p:bold r:id="rId73"/>
      <p:italic r:id="rId74"/>
      <p:boldItalic r:id="rId75"/>
    </p:embeddedFont>
    <p:embeddedFont>
      <p:font typeface="方正粗黑宋简体" panose="02010600030101010101" charset="-122"/>
      <p:regular r:id="rId76"/>
    </p:embeddedFont>
    <p:embeddedFont>
      <p:font typeface="楷体" panose="02010609060101010101" pitchFamily="49" charset="-122"/>
      <p:regular r:id="rId77"/>
    </p:embeddedFont>
    <p:embeddedFont>
      <p:font typeface="黑体" panose="02010609060101010101" pitchFamily="49" charset="-122"/>
      <p:regular r:id="rId78"/>
    </p:embeddedFont>
  </p:embeddedFontLst>
  <p:defaultTextStyle>
    <a:defPPr>
      <a:defRPr lang="zh-CN"/>
    </a:defPPr>
    <a:lvl1pPr marL="0" algn="l" defTabSz="1827530" rtl="0" eaLnBrk="1" latinLnBrk="0" hangingPunct="1">
      <a:defRPr sz="3600" kern="1200">
        <a:solidFill>
          <a:schemeClr val="tx1"/>
        </a:solidFill>
        <a:latin typeface="+mn-lt"/>
        <a:ea typeface="+mn-ea"/>
        <a:cs typeface="+mn-cs"/>
      </a:defRPr>
    </a:lvl1pPr>
    <a:lvl2pPr marL="913765" algn="l" defTabSz="1827530" rtl="0" eaLnBrk="1" latinLnBrk="0" hangingPunct="1">
      <a:defRPr sz="3600" kern="1200">
        <a:solidFill>
          <a:schemeClr val="tx1"/>
        </a:solidFill>
        <a:latin typeface="+mn-lt"/>
        <a:ea typeface="+mn-ea"/>
        <a:cs typeface="+mn-cs"/>
      </a:defRPr>
    </a:lvl2pPr>
    <a:lvl3pPr marL="1828165" algn="l" defTabSz="1827530" rtl="0" eaLnBrk="1" latinLnBrk="0" hangingPunct="1">
      <a:defRPr sz="3600" kern="1200">
        <a:solidFill>
          <a:schemeClr val="tx1"/>
        </a:solidFill>
        <a:latin typeface="+mn-lt"/>
        <a:ea typeface="+mn-ea"/>
        <a:cs typeface="+mn-cs"/>
      </a:defRPr>
    </a:lvl3pPr>
    <a:lvl4pPr marL="2741930" algn="l" defTabSz="1827530" rtl="0" eaLnBrk="1" latinLnBrk="0" hangingPunct="1">
      <a:defRPr sz="3600" kern="1200">
        <a:solidFill>
          <a:schemeClr val="tx1"/>
        </a:solidFill>
        <a:latin typeface="+mn-lt"/>
        <a:ea typeface="+mn-ea"/>
        <a:cs typeface="+mn-cs"/>
      </a:defRPr>
    </a:lvl4pPr>
    <a:lvl5pPr marL="3655695" algn="l" defTabSz="1827530" rtl="0" eaLnBrk="1" latinLnBrk="0" hangingPunct="1">
      <a:defRPr sz="3600" kern="1200">
        <a:solidFill>
          <a:schemeClr val="tx1"/>
        </a:solidFill>
        <a:latin typeface="+mn-lt"/>
        <a:ea typeface="+mn-ea"/>
        <a:cs typeface="+mn-cs"/>
      </a:defRPr>
    </a:lvl5pPr>
    <a:lvl6pPr marL="4570095" algn="l" defTabSz="1827530" rtl="0" eaLnBrk="1" latinLnBrk="0" hangingPunct="1">
      <a:defRPr sz="3600" kern="1200">
        <a:solidFill>
          <a:schemeClr val="tx1"/>
        </a:solidFill>
        <a:latin typeface="+mn-lt"/>
        <a:ea typeface="+mn-ea"/>
        <a:cs typeface="+mn-cs"/>
      </a:defRPr>
    </a:lvl6pPr>
    <a:lvl7pPr marL="5483860" algn="l" defTabSz="1827530" rtl="0" eaLnBrk="1" latinLnBrk="0" hangingPunct="1">
      <a:defRPr sz="3600" kern="1200">
        <a:solidFill>
          <a:schemeClr val="tx1"/>
        </a:solidFill>
        <a:latin typeface="+mn-lt"/>
        <a:ea typeface="+mn-ea"/>
        <a:cs typeface="+mn-cs"/>
      </a:defRPr>
    </a:lvl7pPr>
    <a:lvl8pPr marL="6397625" algn="l" defTabSz="1827530" rtl="0" eaLnBrk="1" latinLnBrk="0" hangingPunct="1">
      <a:defRPr sz="3600" kern="1200">
        <a:solidFill>
          <a:schemeClr val="tx1"/>
        </a:solidFill>
        <a:latin typeface="+mn-lt"/>
        <a:ea typeface="+mn-ea"/>
        <a:cs typeface="+mn-cs"/>
      </a:defRPr>
    </a:lvl8pPr>
    <a:lvl9pPr marL="7311390" algn="l" defTabSz="182753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77">
          <p15:clr>
            <a:srgbClr val="A4A3A4"/>
          </p15:clr>
        </p15:guide>
        <p15:guide id="2" orient="horz" pos="3810">
          <p15:clr>
            <a:srgbClr val="A4A3A4"/>
          </p15:clr>
        </p15:guide>
        <p15:guide id="3" orient="horz" pos="3232">
          <p15:clr>
            <a:srgbClr val="A4A3A4"/>
          </p15:clr>
        </p15:guide>
        <p15:guide id="4" orient="horz" pos="5851">
          <p15:clr>
            <a:srgbClr val="A4A3A4"/>
          </p15:clr>
        </p15:guide>
        <p15:guide id="5" orient="horz" pos="7552">
          <p15:clr>
            <a:srgbClr val="A4A3A4"/>
          </p15:clr>
        </p15:guide>
        <p15:guide id="6" orient="horz" pos="639">
          <p15:clr>
            <a:srgbClr val="A4A3A4"/>
          </p15:clr>
        </p15:guide>
        <p15:guide id="7" pos="4699">
          <p15:clr>
            <a:srgbClr val="A4A3A4"/>
          </p15:clr>
        </p15:guide>
        <p15:guide id="8" pos="7534">
          <p15:clr>
            <a:srgbClr val="A4A3A4"/>
          </p15:clr>
        </p15:guide>
        <p15:guide id="9" pos="2403">
          <p15:clr>
            <a:srgbClr val="A4A3A4"/>
          </p15:clr>
        </p15:guide>
        <p15:guide id="10" pos="106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A" lastIdx="1" clrIdx="0"/>
  <p:cmAuthor id="1" name="孙文纯" initials="孙文纯"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1F19"/>
    <a:srgbClr val="E60012"/>
    <a:srgbClr val="2A5CAA"/>
    <a:srgbClr val="036EB8"/>
    <a:srgbClr val="548235"/>
    <a:srgbClr val="009139"/>
    <a:srgbClr val="EA5414"/>
    <a:srgbClr val="00AEEF"/>
    <a:srgbClr val="FFFFFF"/>
    <a:srgbClr val="8FB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6" autoAdjust="0"/>
    <p:restoredTop sz="80122" autoAdjust="0"/>
  </p:normalViewPr>
  <p:slideViewPr>
    <p:cSldViewPr>
      <p:cViewPr varScale="1">
        <p:scale>
          <a:sx n="58" d="100"/>
          <a:sy n="58" d="100"/>
        </p:scale>
        <p:origin x="510" y="42"/>
      </p:cViewPr>
      <p:guideLst>
        <p:guide orient="horz" pos="4377"/>
        <p:guide orient="horz" pos="3810"/>
        <p:guide orient="horz" pos="3232"/>
        <p:guide orient="horz" pos="5851"/>
        <p:guide orient="horz" pos="7552"/>
        <p:guide orient="horz" pos="639"/>
        <p:guide pos="4699"/>
        <p:guide pos="7534"/>
        <p:guide pos="2403"/>
        <p:guide pos="10624"/>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68" d="100"/>
          <a:sy n="68" d="100"/>
        </p:scale>
        <p:origin x="-3324" y="-90"/>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宋体" panose="02010600030101010101" pitchFamily="2"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2F4A69F-A7BF-4946-B3A6-ED01CBEB8F2B}" type="datetimeFigureOut">
              <a:rPr lang="zh-CN" altLang="en-US" smtClean="0">
                <a:ea typeface="宋体" panose="02010600030101010101" pitchFamily="2" charset="-122"/>
              </a:rPr>
              <a:t>2021/6/16</a:t>
            </a:fld>
            <a:endParaRPr lang="zh-CN" altLang="en-US" dirty="0">
              <a:ea typeface="宋体" panose="02010600030101010101" pitchFamily="2"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宋体" panose="02010600030101010101" pitchFamily="2"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C31665-BE4C-4D05-B9C5-2B73D647A6C5}" type="slidenum">
              <a:rPr lang="zh-CN" altLang="en-US" smtClean="0">
                <a:ea typeface="宋体" panose="02010600030101010101" pitchFamily="2" charset="-122"/>
              </a:rPr>
              <a:t>‹#›</a:t>
            </a:fld>
            <a:endParaRPr lang="zh-CN" altLang="en-US" dirty="0">
              <a:ea typeface="宋体" panose="02010600030101010101" pitchFamily="2" charset="-122"/>
            </a:endParaRPr>
          </a:p>
        </p:txBody>
      </p:sp>
    </p:spTree>
    <p:extLst>
      <p:ext uri="{BB962C8B-B14F-4D97-AF65-F5344CB8AC3E}">
        <p14:creationId xmlns:p14="http://schemas.microsoft.com/office/powerpoint/2010/main" val="125587548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48.84488" units="1/cm"/>
          <inkml:channelProperty channel="Y" name="resolution" value="614.18933" units="1/cm"/>
          <inkml:channelProperty channel="T" name="resolution" value="1" units="1/dev"/>
        </inkml:channelProperties>
      </inkml:inkSource>
      <inkml:timestamp xml:id="ts0" timeString="2021-06-16T02:32:12.663"/>
    </inkml:context>
    <inkml:brush xml:id="br0">
      <inkml:brushProperty name="width" value="0.05292" units="cm"/>
      <inkml:brushProperty name="height" value="0.05292" units="cm"/>
      <inkml:brushProperty name="color" value="#FF0000"/>
    </inkml:brush>
  </inkml:definitions>
  <inkml:trace contextRef="#ctx0" brushRef="#br0">34025 12178 0,'0'0'0,"-35"-27"0,35 27 0,0 0 0,-62-42 0,62 42 0,-100-57 0,-30 6 15,-17 21-15,-53 3 16,-34 14 0,-1 21-16,9 38 15,30 15 1,24 25-16,32-1 15,28 14-15,23 13 16,38-10 0,20 0-16,14 19 15,13 5 1,16 7-16,15-4 15,15 6-15,20 0 16,39 26 0,25-2-16,25-17 15,12-19 1,15-22-16,18-19 15,15-14-15,4-25 16,0-11 0,-6-15-16,-9-17 15,-11-17 1,-18-19-16,-5-23 15,-11-7-15,-2-14 16,-9-10 0,-16-13-16,-24-9 15,-15-7 1,-17-16-16,-20 1 15,-28 10-15,-34 6 16,-25-11 0,-29-1-16,-25-9 15,-50-12 1,-49-14-16,-25 24 15,-24 28-15,-13 17 16,-23 35 0,-33 25-16,12 32 15,21 4-15,36-14 16</inkml:trace>
  <inkml:trace contextRef="#ctx0" brushRef="#br0" timeOffset="1200">34666 32743 0,'0'0'0,"0"0"0,0 0 0,0 0 0,-5-29 0,5 29 0,-24-38 0,-11-16 0,35 54 0,0 0 0,-44-31 0,44 31 0,-49-22 0,49 22 0,-56-13 16,-13 0-16,-13 7 16,-28-2-16,-14 8 15,-8 0-15,-7 5 16,-3-2-1,-7 6-15,-39 4 16,0 11 0,0 7-16,28 4 15,16 10-15,24 8 16,27 0-1,21 16-15,16 19 16,14 24 0,15 31-16,23 18 15,17 49-15,18 32 16,22-11-1,20-3-15,10-18 16,14-34 0,4-12-16,15-17 15,-1-30-15,7-23 16,13-18-1,3-18-15,5-8 16,8-19 0,6-14-16,4-21 15,-6-21-15,-2-13 16,-4-24-1,-15-14-15,-10-14 16,-6-12 0,-21-10-16,-14-9 15,-27 13-15,-11 6 16,-10-21-1,-8-17-15,-18-9 16,-13-38 0,-23-13-16,-13-6 15,-13 4-15,-24 10 16,-12 5-1,-6-6-15,10 15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48.84488" units="1/cm"/>
          <inkml:channelProperty channel="Y" name="resolution" value="614.18933" units="1/cm"/>
          <inkml:channelProperty channel="T" name="resolution" value="1" units="1/dev"/>
        </inkml:channelProperties>
      </inkml:inkSource>
      <inkml:timestamp xml:id="ts0" timeString="2021-06-16T02:43:09.486"/>
    </inkml:context>
    <inkml:brush xml:id="br0">
      <inkml:brushProperty name="width" value="0.05292" units="cm"/>
      <inkml:brushProperty name="height" value="0.05292" units="cm"/>
      <inkml:brushProperty name="color" value="#FF0000"/>
    </inkml:brush>
  </inkml:definitions>
  <inkml:trace contextRef="#ctx0" brushRef="#br0">43988 20569 0,'0'0'0,"0"0"0,0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0,13 36 0,-13-36 0,0 0 0,0 0 0,0 0 0,0 0 0,0 0 0,0 0 0,0 0 0,18 57 0,-18-57 0,0 0 0,0 0 0,0 0 0,25 99 0,8-4 16,-6-14-16,0-15 15,-8-8-15,-1-8 16,-1 3 0,-17-53-16,22 67 15,-5 4 1,-17-71-16,12 86 15,-12-86-15,25 97 16,-25-97 0,27 99-16,-27-99 15,31 98 1,-31-98-16,27 93 15,-27-93-15,31 99 16,-4 4 0,-27-103-16,20 98 15,-20-98 1,21 99-16,-4 3 15,-17-102-15,18 99 16,-18-99 0,13 103-16,3-5 15,-16-98 1,21 99-16,-9 3 15,-12-102 1,11 99-16,-11-99 16,12 98-16,-8-4 15,9-5 1,-13-89-16,14 89 15,-14-89-15,8 95 16,-8-95 0,9 101-16,-9-101 15,16 108 1,-16-108-16,8 107 15,-8-107-15,13 109 16,-13-109 0,8 116-16,-8-116 15,0 115-15,0-115 16,-4 112-1,4-112-15,-8 111 16,8-111 0,0 0-16,0 0 15,-9 99-15,9-99 16,0 0-1,0 0-15,-8 90 16,8-90 0,0 0-16,0 0 15,-16 70-15,3-29 16,-5-14-1</inkml:trace>
  <inkml:trace contextRef="#ctx0" brushRef="#br0" timeOffset="1459">35106 20623 0,'0'0'0,"0"0"0,0 0 0,0 0 0,0 0 0,0 0 0,0 0 0,0 0 0,0 0 0,0 0 0,0 0 0,-21 10 0,21-10 0,0 0 0,0 0 0,0 0 0,0 0 0,0 0 0,0 0 0,0 0 0,0 0 0,0 0 0,0 0 0,0 0 0,0 0 0,0 0 0,0 0 0,0 0 0,0 0 0,0 0 0,0 0 0,0 0 0,0 0 0,0 0 0,0 0 0,0 0 0,0 0 0,0 0 0,0 0 0,0 0 0,0 0 0,0 0 0,0 0 0,0 0 0,0 0 0,-49 4 0,49-4 0,0 0 0,0 0 0,0 0 0,0 0 0,0 0 0,0 0 0,0 0 0,0 0 0,0 0 0,0 0 0,0 0 0,0 0 0,0 0 0,0 0 0,0 0 0,0 0 0,-67 12 0,67-12 0,-68 22 0,17 15 0,3 1 15,15-4-15,33-34 16,-37 44-1,6 9-15,-4 7 16,-7-3 0,7 5-16,-4 6 15,-2 15-15,1 7 16,40-90-1,-45 91-15,5 12 16,-7-2 0,12-2-16,2 1 15,0-8-15,2 7 16,0-1-1,2 0-15,4-3 16,-2-1 0,2 7-16,0-2 15,3 3-15,22-102 16,-25 104-1,0 7-15,2-4 16,7 0 0,16-107-16,-19 104 15,3 8-15,16-112 16,0 0-1,-15 113-15,1 1 16,14-114-16,-9 112 16,1-4-1,8-108-15,-14 112 16,10-7-1,4-105-15,-9 111 16,9-111 0,0 123-16,0-123 15,0 0-15,-4 129 16,4-129-1,0 0-15,0 0 16,-8 113 0,0-20-16,-17-13 15,-10 11-15</inkml:trace>
  <inkml:trace contextRef="#ctx0" brushRef="#br0" timeOffset="36295">32452 19367 0,'0'0'0,"0"0"0,0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0,-27 23 0,27-23 0,0 0 0,0 0 0,0 0 0,0 0 0,0 0 0,-50 40 0,50-40 0,0 0 0,-54 48 0,54-48 0,-45 46 0,2 4 16,43-50-16,-50 57 15,-12 10-15,-2 5 16,10-10 0,7 4-16,47-66 15,-40 72 1,-5 5-16,-1 2 15,5 6-15,2-8 16,-3 3 0,7 1-16,6 0 15,-8 6 1,6 4-16,0 3 15,-2 0-15,2-1 16,2 2 0,0-8-16,2 4 15,7 2 1,-9 3-16,2-3 15,6 0-15,3 2 16,1-7 0,-8 2-16,25-90 15,-20 88 1,20-88-16,-19 100 15,19-100-15,-8 99 16,8-99 0,0 0-16,0 0 15,-9 101 1,9-101-16,0 0 15,-4 104-15,4-104 16,0 0 0,0 0-16,0 103 15,0-103 1,0 0-16,0 0 15,0 98-15,0-98 16,0 0 0,4 103-16,-4-103 15,0 101-15,-10 3 16,-9-5-1,19-99-15,-16 93 16,16-93 0,-10 99-16,1-5 15,9-94-15,-4 88 16,4-88-1,-8 85-15,-7-4 16,7 3 0,-6-2-16,14-82 15,-27 76-15</inkml:trace>
  <inkml:trace contextRef="#ctx0" brushRef="#br0" timeOffset="38299">31118 20408 0,'0'0'0,"0"0"0,0 0 0,0 0 0,0 0 0,0 0 0,0 0 0,0 0 0,0 0 0,0 0 0,0 0 0,0 0 0,0 0 0,36 23 0,-36-23 0,53 27 0,20 13 0,-73-40 0,72 40 0,7 10 0,5-5 16,7 3-16,-2 2 16,6 7-1,-10 1-15,-85-58 16,93 62-1,2-2-15,-6-2 16,-89-58-16,76 71 16</inkml:trace>
  <inkml:trace contextRef="#ctx0" brushRef="#br0" timeOffset="39099">33403 21748 0,'0'0'0,"0"0"0,0 0 0,0 0 0,0 0 0,0 0 0,0 0 0,0 0 0,0 0 0,0 0 0,0 0 0,0 0 0,0 0 0,0 0 0,0 0 0,33 14 0,18 15 0,-51-29 0,0 0 0,73 29 0,-73-29 0,72 36 0,0-4 16,7 4-1,2 8-15,3-5 16,-3 2-1,6 5-15,-2 2 16,3-3-16,-88-45 16,89 50-1,-89-50-15,95 45 16,-95-45-1,93 45-15,-93-45 16,95 43-16,-95-43 16,77 44-1,-17 10-15</inkml:trace>
  <inkml:trace contextRef="#ctx0" brushRef="#br0" timeOffset="42598">39490 15282 0,'0'0'0,"0"0"0,0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0,-27 14 0,27-14 0,0 0 0,0 0 0,-53 13 0,53-13 0,0 0 0,-83 31 0,83-31 0,-64 32 0,12-1 16,5 0-1,-11 1-15,-2 9 16,4-1-16,-4 0 15,-2 4 1,-4 5-16,-6 5 16,3-5-1,-3 1-15,8-2 16,-8 5-16,3-3 15,3 4 1,0 4-16,-2 0 16,4 0-1,0 0-15,-5 4 16,1 6-16,-2-1 15,-2 0 1,5-2-16,-1 10 16,-2-1-1,-6 2-15,-1 5 16,5 0-16,-1-5 15,-1 3 1,-7-3-16,1 5 16,14 4-1,-5-5-15,-1 1 16,-5 0-16,9-1 15,0-4 1,8-1-16,-8-2 16,-5-3-16,7-7 15,4 9 1,-2-7-16,8 12 15,-8-8 1,6 2-16,-4-4 16,2-1-16,5 1 15,1 5 1,-6-5-16,4 1 15,0-2 1,56-66-16,-55 72 16,-1-1-16,56-71 15,-62 80 1,4-8-16,0 4 15,58-76 1,-56 66-16,4 2 16,52-68-16,-49 76 15,-5-5 1,54-71-16,-54 80 16,54-80-1,-43 85-15,-9-4 16,9 0-16,43-81 15,-46 80 1,3-3-16,43-77 16,-41 85-1,41-85-15,-40 74 16,5 3-16,35-77 15,-37 72 1,37-72-16,-35 71 16,-2 5-1,37-76-15,-31 76 16,31-76-16,-29 81 15,29-81 1,-33 80-16,6 5 16,27-85-1,-27 85-15,2-4 16,-4-2-16,29-79 15,-23 85 1,3-5-16,20-80 16,-19 90-1,-4 0-15,23-90 16,-18 90-16,-3 3 15,21-93 1,-23 94-16,3 8 16,20-102-1,-25 107-15,8 2 16,17-109-16,-22 107 15,-1-4 1,0-2-16,23-101 16,-14 99-1,-3-1-15,17-98 16,-12 100-16,-3 1 15,15-101 1,-8 102-16,-4 6 16,12-108-1,-13 104-15,1 2 16,12-106-16,-8 103 15,-5 9 1,13-112-16,0 0 16,-6 111-1,6-111-15,0 111 16,0-111-16,0 123 15,0-123 1,10 124-16,-6 1 16,-4-125-1,13 122-15,-5-10 16,-8-112-16,10 115 15,1 0 1,-3-2-16,0-10 16,-8-103-1,15 107-15,-7 0 16,4-1-16,-12-106 15,19 109 1,0-7-16,3 2 16,-1-6-1,2-5-15,-7-3 16,9-5-16,-4 5 15,2-7 1,3 12-16,7-10 16,-4 5-1,-29-90-15,31 89 16,3 0-16,1-1 15,-35-88 1,41 90-16,2 5 16,7-2-1,-5-3-15,-5-5 16,1-5-1,-2 0-15,7-3 16,-46-77-16,47 85 16,3 0-1,-50-85-15,54 93 16,4-4-16,-3 2 15,-7-12 1,6-2-16,-54-77 16,53 77-1,5 2-15,0-3 16,0-6-16,-2-2 15,-4-1 1,5-4-16,-3 4 16,0 1-1,2-2-15,0 1 16,4 3-16,-9-1 15,9-3 1,-2 3-16,4 5 16,-4-2-1,6 4-15,-8 4 16,8-2-16,-8-4 15,8-3 1,0 0-16,-4-6 16,8 2-1,-4-1-15,-4 1 16,4-3-16,-2-2 15,6 4 1,-6-2-16,7 2 16,-7-4-1,0-4-15,0 0 16,2 0-1,-6-4-15,4-1 16,-4-3-16,4 4 16,-3-1-1,1-4-15,-4 0 16,-6-7-16,-3-3 15,9 2 1,-4-3-16,4-2 16,-5 6-1,-1-2-15,-2-4 16,-48-36-16,55 39 15,3 7 1,0-7-16,-58-39 16,62 46-1,6 3-15,-2-4 16,-1-1-16,-8 0 15,-9-4 1,-3 2-16,5-7 16,-50-35-1,54 40-15,-54-40 16,62 44-16,10 15 15,-72-59 1,81 59-16,-5-11 16,-76-48-1,73 50-15,-73-50 16,0 0-16,0 0 15,64 45 1,-64-45-16,0 0 16,0 0-1,51 39-15,-26-21 16,-29-27-16</inkml:trace>
  <inkml:trace contextRef="#ctx0" brushRef="#br0" timeOffset="46697">39602 15194 0,'0'0'0,"0"0"0,0 0 0,0 0 0,0 0 0,0 0 0,0 0 0,0 0 0,0 0 0,0 0 0,0 0 0,0 0 0,0 0 0,0 0 0,0 0 0,0 0 0,0 0 0,0 0 0,0 0 0,0 0 0,0 0 0,0 0 0,0 0 0,0 0 0,0 0 0,0 0 0,0 0 0,31 13 0,-31-13 0,0 0 0,0 0 0,0 0 0,0 0 0,0 0 0,62 18 0,-62-18 0,93 32 0,-6-2 15,-11-4 1,1 6-16,-3 4 15,1 0-15,7 8 16,-7 4 0,11 11-16,-1-1 15,4 14 1,-4 5-16,2-2 15,-5 1-15,7 1 16,-4-3 0,0 3-16,2-1 15,-3-6 1,1 7-16,0 0 15,6-1-15,-6-7 16,-5 9 0,-1-2-16,-3 0 15,-3 0 1,3-4-16,-4 3 15,-8-3-15,5-1 16,-5 6 0,-8-2-16,-1 2 15,-3-6 1,2 4-16,6 2 15,-13-1-15,3-1 16,-11 7 0,9-11-16,-1 9 15,3-5 1,-7 7-16,-3-2 15,5 0-15,1 2 16,-46-82 0,49 89-16,3 4 15,-1-6 1,3-1-16,-6-1 15,3 0-15,-11 0 16,1-3 0,-6-7-16,4 5 15,3 5 1,-7-3-16,-2-7 15,0 7-15,2-3 16,-8-3 0,2 0-16,0 2 15,-2 0 1,10-1-16,-6 4 15,4-6-15,-2 6 16,-8-6 0,2 6-16,-27-81 15,29 89 1,-4 5-16,-3-1 15,5-3-15,-8-6 16,0 2 0,-3 0-16,7-2 15,-7 7-15,13-12 16,-8 0-1,6-1-15,-11 6 16,5-8 0,-4 5-16,5-6 15,-5 6-15,8-7 16,-13 8-1,11-6-15,-7 1 16,7 2 0,-23-79-16,25 80 15,-4 10-15,-3 1 16,3-3-1,-3 1-15,-3-5 16,-3 2 0,-8-1-16,7-1 15,-7-3-15,0-4 16,-4-77-1,8 85-15,-8-85 16,13 93 0,1 18-16,-14-111 15,8 127-15,-3-7 16,-5 0-1,0-3-15,0-117 16,-5 120 0,1 5-16,-4-4 15,-2-8-15,1-6 16,-3-4-1,0-6-15,-3-3 16,-3 5 0,-5-6-16,2 0 15,-2-2-15,7 2 16,-9 1-1,-2 0-15,2-4 16,-4 3 0,-2-7-16,0 2 15,-6-3-15,2 6 16,0-3-1,0 2-15,0-2 16,-7-3 0,3 5-16,-6 0 15,-5-1-15,2 0 16,-7 2-1,1 2-15,2-4 16,-8 4 0,0 2-16,0-1 15,-4-1-15,4 1 16,-4 0-1,2-3-15,0 2 16,-2-8 0,-8-2-16,-3 4 15,5-3-15,-6 5 16,3 0-1,1 5-15,2-4 16,-7 3 0,1-3-16,-5 5 15,5-7-15,-1 2 16,3-4-1,-7-2-15,0-4 16,1 5 0,-1-5-16,5 1 15,1 4-15,-1-5 16,-5 5-1,5-8-15,-5 2 16,5 1 0,1 5-16,-5-5 15,-1 2-15,4-2 16,1 4-1,2-3-15,-3 1 16,77-82 0,-85 80-16,-6 9 15,2-8-15,9-1 16,3-14-1,1-3-15,10-10 16,0 5 0,66-58-16,-69 57 15,-1 3-15,-2-2 16,-1-9-1,73-49-15,-66 50 16,0-1 0,66-49-16,-68 50 15,68-50-15,-68 47 16,2-1-1,66-46-15,-62 39 16,62-39 0,-54 37-16,54-37 15,0 0-15,-44 32 16,-3 3-1,47-35-15,-44 39 16,-1 11 0,2 4-16</inkml:trace>
  <inkml:trace contextRef="#ctx0" brushRef="#br0" timeOffset="191193">58588 12896 0,'0'0'0,"0"0"0,0 0 0,0 0 0,0 0 0,0 0 0,0 0 0,0 0 0,0 0 0,0 0 0,0 0 0</inkml:trace>
  <inkml:trace contextRef="#ctx0" brushRef="#br0" timeOffset="191679">61823 14518 0,'0'0'0,"0"0"0,0 0 0,0 0 0,0 0 0,0 0 0,0 0 0,0 0 0,0 0 0,0 0 0,0 0 0,0 0 0,0 0 0,0 0 0,0 0 0,0 0 0,0 0 0,0 0 0,0 0 0,0 0 0,0 0 0,0 0 0,0 0 0,0 0 0,0 0 0,0 0 0,0 0 0,0 0 0</inkml:trace>
  <inkml:trace contextRef="#ctx0" brushRef="#br0" timeOffset="219482">41586 7413 0,'0'0'0,"0"0"0,0 0 0,0 0 0,0 0 0,0 0 0,0 0 0,0 0 0,0 0 0,0 0 0,0 0 0,0 0 0,0 0 0,0 0 0,0 0 0,0 0 0,50 12 0,-50-12 0,0 0 0,89 27 0,-89-27 0,116 61 0,-25 18 0,-11 22 16,-12 26-16,-24 25 15,-28 48 1,-36 38-16,-44-2 16,-29-8-1,-7-31-15,1-45 16,-2-40-16,-3-34 15,16-40 1,7-16-16,-4-22 16,5-19-1,9-16-15,71 35 16,-56-48-16,25-15 15,31 0 1,27-9-16,33-7 16,29 7-1,19 14-15,16 22 16,10 23-16,5 26 15,5 13 1,-3 20-16,35 15 16,-11 7-1,-14-1-15,-33-9 16,-118-58-16,0 0 15,74 32 1,-74-32-16,41-10 16,-32-35-1,-22-21-15</inkml:trace>
  <inkml:trace contextRef="#ctx0" brushRef="#br0" timeOffset="219998">43215 7533 0,'0'0'0,"56"10"0,-56-10 0,0 0 0,87 13 0,-87-13 0,116 45 0,-32 21 0,-26 19 16,-27 14-16,-31 17 15,-27 9 1,-26 9-16,-22 5 16,-38 18-1,113-157-15,0 0 16,0 0-16,-112 134 15,46-68 1,47-53-16,44-26 16,14-9-1,19-5-15,8 10 16,7 7-16,-5 24 15,-8 26 1,-11 27-16,-7 40 16,-30 32-1,-16 13-15,-23 54 16,-12 6-16,39-212 15,-42 176 1,42-176-16,0 0 16,-31 106-1,15-61-15,12-52 16,16-38-16,5-46 15,18-73 1,25-96-16</inkml:trace>
  <inkml:trace contextRef="#ctx0" brushRef="#br0" timeOffset="220348">44265 7409 0,'0'0'0,"0"0"0,0 0 0,0 0 0,0 0 0,0 38 0,0-38 0,0 0 0,-8 77 0,8-77 0,-8 112 0,8-1 0,8-7 16,13-19-16,-21-85 15,45 67 1,17-41-16,-2-30 15,-12-18 1,1-28-16,-14-13 16,-8-12-16,-18-23 15,-18 9 1,-22 12-16,-8 9 15,-15 23 1,5 20-16,-5 12 16,54 13-16,0 0 15,-58-10 1</inkml:trace>
  <inkml:trace contextRef="#ctx0" brushRef="#br0" timeOffset="220864">45082 7444 0,'0'0'0,"0"0"0,0 0 0,0 0 0,0 0 0,41 33 0,-41-33 0,0 0 0,60 52 0,-60-52 0,83 94 0,-11 21 0,-18 25 15,-23 56 1,-35 45-16,-40 5 15,-40-4 1,-30-19-16,-16-31 16,-7-31-16,-16-31 15,0-31 1,19-46-16,37-40 15,12-26 1,21-19-16,25-8 16,16-10-16,29-7 15,15-10 1,26-5-16,40-8 15,10 9 1,21 8-16,12 22 16,3 24-16,7 20 15,-3 20 1,3 18-16,-12 3 15,-1 10-15,-16-1 16,-111-53 0,0 0-16,0 0 15,99 49 1,-10-13-16,-23-22 15,-16-37-15,-15-34 16,-2-50 0</inkml:trace>
  <inkml:trace contextRef="#ctx0" brushRef="#br0" timeOffset="221253">47110 7213 0,'0'0'0,"0"0"0,0 0 0,0 0 0,0 0 0,0 0 0,0 0 0,0 0 0,0 0 0,0 0 0,-4 48 0,4-48 0,0 0 0,-36 106 0,36-106 0,-64 155 0,-35 45 16,-31 64-16,-17 43 15,-2 29 1,29-28-16,40-44 15,45-59-15,35-205 16,10 144 0,29-65-16,19-39 15,6-40 1,0-20-16,13-32 15,5-19-15,-20-9 16,-18-1 0,-30 5-16,-28 5 15,-25 26 1,-19 10-16,-19 0 15,-8-10-15,15-24 16,10-19 0</inkml:trace>
  <inkml:trace contextRef="#ctx0" brushRef="#br0" timeOffset="221436">48003 7193 0,'0'0'0,"-27"42"0,27-42 0,0 0 0,-48 58 0,48-58 0,-80 100 0,-15 29 15,-17 42-15</inkml:trace>
  <inkml:trace contextRef="#ctx0" brushRef="#br0" timeOffset="222117">47707 10018 0,'0'0'0,"17"-40"0,-17 40 0,0 0 0,24-75 0,-24 75 0,54-122 0,12-10 0,42-63 15,28-28-15,-3 0 16,-5 8-1,-19 29-15,-26 32 16,-11 34 0,-72 120-16,46-80 15,-46 80-15,0 0 16,0 0-1,45-58-15,-45 58 16,35-27 0,-4 35-16,-4 30 15,-4 22-15,-9 31 16,-9 39-1,-10 17-15,-15 49 16,-1 24 0,9-28-16,12-192 15,0 0-15,-11 151 16,11-151-1,0 0-15,15 89 16,10-66 0,16-46-16,9-35 15,30-48-15,17-47 16,48-70-1,47-85-15,32-60 16,-3 21 0,-8 16-16</inkml:trace>
  <inkml:trace contextRef="#ctx0" brushRef="#br0" timeOffset="230697">49082 10572 0,'0'0'0,"0"0"0,0 0 0,0 0 0,0 0 0,-27-27 0,27 27 0,0 0 0,-46-35 0,46 35 0,-62-45 0,-14 5 0,-9 14 16,-8 7-1,-10 13-15,-5 21 16,5 6 0,4 18-16,10 4 15,18 10-15,7 10 16,21 3-1,18 2-15,21-10 16,23 6 0,10-3-16,18-1 15,21 9-15,7-1 16,7-1-1,3-1-15,-6 7 16,1-1 0,-11 3-16,-69-75 15,62 76-15,-13 9 16,-18 0-1,-12-5-15,-19-3 16,-15-7 0,-7-17-16,-14 1 15,-9-8-15,45-46 16,-58 35-1,-4-7-15,-10-25 16,6-11 0,-3-11-16,12-12 15,3-9-15,0-8 16,-2-6-1,-12-9-15,-4 10 16,-13 7 0,-10 16-16,-17 7 15,-4 10-15,-10 4 16</inkml:trace>
  <inkml:trace contextRef="#ctx0" brushRef="#br0" timeOffset="231367">41363 10430 0,'0'0'0,"0"0"0,0 0 0,0 0 0,0 0 0,0 0 0,48 0 0,47-11 0,-95 11 0,138-9 0,1 6 0,-13 6 16,-19 31-16,-38 27 16,-45 24-1,-28 32-15,-41 26 16,-44 57-1,-23 38-15,112-238 16,-99 213-16,99-213 16,-43 166-1,61-78-15,30-55 16,10-36-1,14-17-15,31-20 16,30-31-16,34-40 16</inkml:trace>
  <inkml:trace contextRef="#ctx0" brushRef="#br0" timeOffset="231776">43550 10471 0,'0'0'0,"0"0"0,0 0 0,0 0 0,0 0 0,0 0 0,0 0 0,0 0 0,0 0 0,0 0 0,0 0 0,0 0 0,0 0 0,0 0 0,0 0 0,0 0 0,0 0 0,0 0 0,0 0 0,0 0 0,0 0 0,0 0 0,0 0 0,0 39 0,0-39 0,0 0 0,-19 76 0,19-76 0,-35 111 0,-18 2 15,-7-1-15,60-112 16,-29 101-16,29-101 16,4 85-1,37-13-15,15-19 16,8 2-1,-4-6-15,-8 14 16,-21 17-16,-19 22 16,-30 32-1,-18 28-15,-34 42 16,-11 19-1,15-34-15,66-189 16,-41 117-16,33-98 16,12-74-1,8-34-15</inkml:trace>
  <inkml:trace contextRef="#ctx0" brushRef="#br0" timeOffset="232097">44296 10471 0,'0'0'0,"0"0"0,0 0 0,0 0 0,-4 39 0,4-39 0,0 0 0,-23 76 0,23-76 0,-20 108 0,20-108 0,-17 98 16,17-98-16,25 72 15,31-46 1,8-49-16,-4-18 16,-13-12-1,-1-13-15,-46 66 16,35-85-16,-18 8 15,-22 17 1,-19 24-16,-20 20 16,-3 13-1,1-8-15,19-1 16</inkml:trace>
  <inkml:trace contextRef="#ctx0" brushRef="#br0" timeOffset="232486">45295 10471 0,'0'0'0,"12"43"0,-12-43 0,0 0 0,19 85 0,-19-85 0,25 134 0,-17 28 0,-21 47 16,-34 5-1,-34-8-15,-22-18 16,0-36-16,10-45 15,20-48 1,1-34-16,12-34 16,4-27-1,31-16-15,5-16 16,11-7-16,24-5 15,12 7 1,20 25-16,17 20 16,17 11-1,31 17-15,3 17 16,7 20-16,2 2 15,-4 15 1,-120-54-16,132 53 16,-16-12-1,0-30-15,-23-35 16</inkml:trace>
  <inkml:trace contextRef="#ctx0" brushRef="#br0" timeOffset="232866">47054 10349 0,'0'0'0,"0"0"0,0 0 0,0 0 0,0 0 0,0 0 0,0 0 0,0 0 0,0 0 0,0 0 0,-35 54 0,-36 35 0,71-89 0,-115 161 0,-57 96 16,-12 66-16,15 22 15,49-50 1,62-63-16,39-71 16,42-63-1,18-44-15,9-32 16,-3-17-16,18-22 15,-5-21 1,4-9-16,-7-21 16,-21-9-1,-14 15-15,-26 8 16,-14 18-16,-22 0 15,-9 11 1,-3-16-16,19-21 16,25-28-16,28-48 15</inkml:trace>
  <inkml:trace contextRef="#ctx0" brushRef="#br0" timeOffset="232992">47536 10353 0,'0'0'0,"-42"50"0,42-50 0,0 0 0,-68 82 0,68-82 0,-124 159 0,-79 119 0</inkml:trace>
  <inkml:trace contextRef="#ctx0" brushRef="#br0" timeOffset="241212">49175 13080 0,'0'0'0,"-40"53"0,40-53 0,0 0 0,-64 85 0,64-85 0,-109 151 0,-54 83 15,-42 114-15,4 59 16,48 12 0,54-52-16,60-89 15,33-62 1,30-75-16,-24-141 15,48 81-15,16-51 16,2-39 0,-4-25-16,6-20 15,9-28 1,-5-7-16,-12-9 15,-8 4-15,-31 2 16,-21 92 0,-5-78-16,-30 16 15,-14 26 1,-11 22-16,0 14 15,60 0-15,0 0 16,-60-4 0,29-18-16,35-32 15</inkml:trace>
  <inkml:trace contextRef="#ctx0" brushRef="#br0" timeOffset="241910">49944 13846 0,'0'0'0,"0"0"0,0 0 0,0 0 0,-17 51 0,17-51 0,-35 80 0,-29 55 0,-35 62 15,-32 53 1,-1 39-16,21 16 15,30-33-15,25-34 16,35-41 0,34-41-16,24-41 15,6-51 1,17-33-16,5-31 15,11-26-15,23-38 16,-10-16 0,-4-15-16,-17-3 15,-20-2 1,-15 4-16,-25 2 15,-20 9-15,-30 14 16,42 71 0,-56-64-16,56 64 15,-68-66 1,8-19-16,35-14 15,25-11-15,25-16 16,31-4 0,16-3-16,44-24 15,21 19-15,-1 49 16,-136 89-1,89-29-15,-50 43 16,-31 32 0,-16 15-16,-10 21 15,-7 26-15,25-108 16,-19 102-1,19-102-15,0 75 16,31-30 0,4-36-16,15-31 15,0-23-15,3-23 16,-1-21-1,-15-4-15,-37 93 16,19-90 0,-27 11-16,-28 1 15</inkml:trace>
  <inkml:trace contextRef="#ctx0" brushRef="#br0" timeOffset="242349">51151 14224 0,'0'0'0,"0"0"0,0 0 0,0 0 0,0 0 0,0 0 0,0 0 0,0 0 0,8 53 0,-8-53 0,0 104 0,-4 51 0,-46 33 16,-43 0-1,-22-10-15,-1-21 16,116-157 0,-72 125-16,41-67 15,39-35-15,15-19 16,22-8-1,17-5-15,-62 9 16,70-19 0,3 19-16,-73 0 15,64 13-15,-29 32 16,-19 29-1,-20 14-15,-23 30 16,-14 0 0,-2-15-16,43-103 15,0 0-15,-35 76 16,4-48-1,20-43-15,22-40 16</inkml:trace>
  <inkml:trace contextRef="#ctx0" brushRef="#br0" timeOffset="242659">51885 14648 0,'0'0'0,"0"0"0,0 0 0,0 0 0,0 0 0,0 0 0,0 49 0,0 41 0,0-90 0,0 133 0,0-2 0,14-7 16,11-3 0,20-22-16,9-11 15,8-8-15,11-5 16,5-10-1,9-12-15,-2-13 16,-85-40 0,93 37-16,-4-16 15,-89-21-15,76 0 16,-12-31-1,-33-29-15,-18-9 16</inkml:trace>
  <inkml:trace contextRef="#ctx0" brushRef="#br0" timeOffset="242863">52672 14973 0,'0'0'0,"0"0"0,0 0 0,0 0 0,0 0 0,0 0 0,-35 45 0,-25 37 0,60-82 0,-93 127 0,-23 58 15,-20 34-15,16-3 16,27-16-16,35-44 16,58-156-1,-37 90-15,16-65 16</inkml:trace>
  <inkml:trace contextRef="#ctx0" brushRef="#br0" timeOffset="243069">52958 14259 0,'0'0'0,"0"0"0,0 0 0,0 0 0,0 0 0,-44 45 0,44-45 0,0 0 0,-80 85 0,80-85 0,-133 147 0,-42 94 0,-24 41 16</inkml:trace>
  <inkml:trace contextRef="#ctx0" brushRef="#br0" timeOffset="243652">52984 15876 0,'31'-49'0,"15"-17"0,-46 66 0,81-111 0,12-6 15,51-35-15,28-14 16,-1 23-16,-22 41 16,-39 44-1,-34 53-15,-22 31 16,-21 28-16,-21 18 15,-12 31 1,-18 40-16,-5 9 16,-12 29-1,35-181-15,0 0 16,-23 150-16,27-48 15,38-70 1,11-46-16,24-31 16,47-43-1,77-61-15,63-43 16,13-22-16</inkml:trace>
  <inkml:trace contextRef="#ctx0" brushRef="#br0" timeOffset="250311">48106 16239 0,'0'0'0,"0"0"0,0 0 0,0 0 0,0 14 0,0-14 0,14 17 0,18 10 0,-32-27 0,0 0 0,53 18 0,-53-18 0,85 14 0,22-11 15,22-11-15,28-10 16,39-8-16,19-7 16,8-2-1,7 9-15,-17 2 16,-17 12-1,-20 16-15,-19 18 16,-21 24-16,-36-2 16,-7 1-1,2-5-15,16 5 16,11-15-1,11 2-15,15-6 16,49-7-16,38-6 16,13-18-1,17-3-15,-13-11 16,9 5-1,-1-12-15,3 0 16,-7 1-16,-16-5 16,-7 10-1,-9 6-15,-28 9 16,-16 10-1,-40 13-15,-140-18 16,95 46-16</inkml:trace>
  <inkml:trace contextRef="#ctx0" brushRef="#br0" timeOffset="251478">52501 16977 0,'0'0'0,"0"0"0,0 0 0,0 0 0,0 0 0,0 0 0,0 0 0,-31 48 0,31-48 0,0 0 0,-62 80 0,62-80 0,-108 131 0,-34 62 0,-32 57 16,7 31-16,34-12 15,44-33 1,34-40-16,30-34 16,14-30-1,16-47-15,17-24 16,13-27-16,7-21 15,9-22 1,9-18-16,9-18 16,7-23-1,-12-11-15,-12-10 16,-52 89-16,25-93 15,-21 2 1,-21 12-16,-20 10 16,-6 21-1,-1 27-15,44 21 16,-51-14-16,51 14 15,-50-13 1,19-6-16</inkml:trace>
  <inkml:trace contextRef="#ctx0" brushRef="#br0" timeOffset="251965">53472 17025 0,'0'0'0,"0"0"0,0 0 0,0 0 0,0 0 0,0 0 0,0 0 0,0 0 0,-27 37 0,27-37 0,-45 62 0,-40 50 0,-8 22 16,-27 52-16,-12 48 15,12 2 1,27 3-16,29-30 16,29-27-16,18-26 15,13-26 1,12-32-16,-8-98 15,36 77 1,13-24-16,13-31 16,-8-22-16,14-26 15,2-18 1,7-33-16,-15-7 15,-19-10 1,-18-4-16,-21-1 16,-16 5-16,-13 6 15,-6 6 1,31 82-16,-35-80 15,-2-1 1,12-8-16,6-9 16,23-9-16</inkml:trace>
  <inkml:trace contextRef="#ctx0" brushRef="#br0" timeOffset="252267">53861 17240 0,'0'0'0,"0"0"0,0 0 0,0 0 0,0 0 0,0 0 0,0 0 0,0 0 0,0 0 0,0 0 0,0 0 0,0 0 0,0 0 0,0 0 0,0 40 0,0-40 0,0 0 0,0 0 0,0 0 0,0 0 0,0 0 0,0 0 0,0 0 0,-8 76 0,8-76 0,0 0 0,0 0 0,0 0 0,0 103 0,18-18 15,26-41 1,1-30-16,3-28 15,-7-21 1,-2-9-16,-2-20 16,-10-2-16,-10-1 15,-17 0 1,-13 5-16,-13 11 15,-16 12-15,-5-7 16,-3 3 0</inkml:trace>
  <inkml:trace contextRef="#ctx0" brushRef="#br0" timeOffset="252705">54772 16847 0,'0'0'0,"0"0"0,0 0 0,0 0 0,34 27 0,-34-27 0,39 39 0,-2 25 0,-37-64 0,12 62 0,-24 18 16,-40 37-16,-24 10 15,-30 40 1,106-167-16,0 0 15,0 0-15,-99 166 16,64-54 0,62-68-16,21-40 15,11-12 1,18-2-16,20-3 15,-2 13-15,-10 9 16,-23 23 0,-31 11-16,-27 22 15,-20 19 1,-34 32-16,-8 5 15,58-121-15,-64 108 16,64-108 0,-45 74-16,16-36 15,14-57 1,19-39-16,19-35 15</inkml:trace>
  <inkml:trace contextRef="#ctx0" brushRef="#br0" timeOffset="253016">55690 17083 0,'0'0'0,"0"0"0,0 0 0,0 0 0,0 0 0,0 0 0,0 0 0,0 0 0,0 0 0,0 0 0,0 0 0,0 0 0,0 0 0,0 0 0,0 0 0,0 0 0,0 46 0,0-46 0,0 0 0,0 80 0,0-80 0,0 124 0,-10-6 0,2-7 15,12-5-15,14-9 16,32-24 0,22-14-16,15-15 15,19-8-15,5-18 16,9-14-1,-4-8-15,0-8 16,-116 12 0,103-29-16,-18-10 15,-19-24-15,-29-13 16,-22-17-1</inkml:trace>
  <inkml:trace contextRef="#ctx0" brushRef="#br0" timeOffset="253258">56472 17062 0,'0'0'0,"0"0"0,0 0 0,0 0 0,0 0 0,-23 35 0,23-35 0,0 0 0,-43 63 0,43-63 0,-73 107 0,-16 23 0,-31 53 16,-16 35-1,20 6-15,23-13 16,25-47 0,33-32-16,27-62 15,8-39-15,12-35 16,23-41-1,21-37-15</inkml:trace>
  <inkml:trace contextRef="#ctx0" brushRef="#br0" timeOffset="253433">56753 16709 0,'0'0'0,"0"0"0,0 0 0,0 0 0,0 0 0,0 0 0,-17 44 0,-18 32 0,35-76 0,-60 120 0,8 14 0,52-134 16,-33 134-16</inkml:trace>
  <inkml:trace contextRef="#ctx0" brushRef="#br0" timeOffset="253939">58163 17275 0,'0'0'0,"0"0"0,0 0 0,0 0 0,-7-35 0,7 35 0,0 0 0,0 0 0,-29-63 0,29 63 0,0 0 0,-49-72 0,49 72 0,-66-49 0,-21 27 0,-10 27 16,-3 18 0,7 20-16,5 15 15,11 8-15,13 7 16,33 4-1,19-2-15,12-3 16,12-4-16,11-10 16,10-1-1,6 6-15,7 3 16,5 19-1,-5 2-15,-46-87 16,31 93-16,-31-93 16,22 93-1,-22-93-15,0 0 16,0 85-1,0-85-15,-10 64 16,-23-37-16,-39-11 16,-40 2-1,-49-5-15,-58-13 16</inkml:trace>
  <inkml:trace contextRef="#ctx0" brushRef="#br0" timeOffset="273402">56910 15198 0,'0'0'0,"0"0"0,0 0 0,0 0 0,0 0 0,0 0 0,0 0 0,41 9 0,38-5 0,-79-4 0,122 9 0,-6-4 0,-5-15 16,5-7 0,2-6-16,-11-4 15,-22-8-15</inkml:trace>
  <inkml:trace contextRef="#ctx0" brushRef="#br0" timeOffset="273800">58820 14970 0,'0'0'0,"0"0"0,0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0,45 12 0,-45-12 0,0 0 0,81 15 0,-81-15 0,116 18 0,-15-9 0,-10-9 15,-91 0-15,85-19 16</inkml:trace>
  <inkml:trace contextRef="#ctx0" brushRef="#br0" timeOffset="274121">60000 14933 0,'0'0'0,"0"0"0,0 0 0,0 0 0,0 0 0,0 0 0,0 0 0,0 0 0,0 0 0,0 0 0,31 14 0,-31-14 0,0 0 0,54 13 0,-54-13 0,0 0 0,99 19 0,-99-19 0,97 8 0,19 2 15,-8-5-15,-1-5 16,3 3 0,-13-6-16,-2-6 15,-6-14-15,-89 23 16,89-40-1</inkml:trace>
  <inkml:trace contextRef="#ctx0" brushRef="#br0" timeOffset="274345">61635 14933 0,'0'0'0,"0"0"0,0 0 0,0 0 0,0 0 0,0 0 0,0 0 0,0 0 0,0 0 0,0 0 0,0 0 0,0 0 0,0 0 0,52 0 0,-52 0 0,89 0 0,43 11 0,0-8 15,-3 7-15,5 3 16,-8-4 0,-126-9-16,116 14 15,-116-14-15,116-11 16</inkml:trace>
  <inkml:trace contextRef="#ctx0" brushRef="#br0" timeOffset="275191">58735 17726 0,'0'0'0,"0"0"0,0 0 0,0 0 0,0 0 0,0 0 0,0 0 0,0 0 0,0 0 0,0 0 0,0 0 0,0 0 0,0 0 0,0 0 0,0 0 0,0 0 0,0 0 0,0 0 0,0 0 0,0 0 0,0 0 0,0 0 0,39 14 0,-39-14 0,0 0 0,0 0 0,0 0 0,0 0 0,0 0 0,81 13 0,-81-13 0,116 14 0,0-14 16,-13-14-1,-18-13-15,-9-9 16,-76 36-16,73-43 16,-26 25-1,21 0-15,0 9 16,-5 18-1,-63-9-15,62 14 16,-62-14-16,76 16 16,19 3-1,2-5-15,-4-9 16,-2-5-1,-2 0-15,-89 0 16,95-5-16,-6-1 16,4 3-1,-12-8-15,6 9 16,-9-3-1,3 10-15,-81-5 16,84 8-16,-3 0 16,4 3-1,0-7-15,1 0 16,-5-8-1,-2 0-15,-3-10 16,5-4-16,3 4 16,9 6-1,11 8-15,-1 13 16,-103-13-1,108 14-15,3-1 16,5-10-16,0-3 16,-13-3-1,-14-8-15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48.84488" units="1/cm"/>
          <inkml:channelProperty channel="Y" name="resolution" value="614.18933" units="1/cm"/>
          <inkml:channelProperty channel="T" name="resolution" value="1" units="1/dev"/>
        </inkml:channelProperties>
      </inkml:inkSource>
      <inkml:timestamp xml:id="ts0" timeString="2021-06-16T02:53:31.788"/>
    </inkml:context>
    <inkml:brush xml:id="br0">
      <inkml:brushProperty name="width" value="0.05292" units="cm"/>
      <inkml:brushProperty name="height" value="0.05292" units="cm"/>
      <inkml:brushProperty name="color" value="#FF0000"/>
    </inkml:brush>
  </inkml:definitions>
  <inkml:trace contextRef="#ctx0" brushRef="#br0">39984 9358 0,'0'0'0,"0"0"0,0 0 0,0 0 0,0 0 0,0 0 0,0 0 0,-29 13 0,-35 17 0,-16 11 0,1 17 0,-6 4 0,-6 5 16,7 10-16,-5-2 16,4 6-1,-2-6-15,7 2 16,3 3-1,17-9-15,0-4 16,60-67-16,0 0 16,-43 68-1,43-68-15,-23 62 16,17-30-1,22-19-15,15-17 16</inkml:trace>
  <inkml:trace contextRef="#ctx0" brushRef="#br0" timeOffset="466">40172 9894 0,'0'0'0,"0"0"0,0 0 0,0 0 0,0 0 0,0 0 0,0 0 0,0 0 0,0 0 0,0 0 0,0 0 0,0 0 0,0 0 0,0 0 0,0 0 0,0 0 0,0 0 0,0 0 0,0 0 0,0 0 0,0 0 0,0 0 0,0 0 0,-29 30 0,29-30 0,0 0 0,-51 45 0,51-45 0,-70 59 0,-1 3 0,-5 6 16,-7 3-1,9 4-15,74-75 0,-81 76 16,0 9-1,-7 0-15,-1 5 16,-11 3-16,3 5 16,2 1-1,6-6-15,5-2 16,3-2-1,81-89-15,-72 82 16,72-82-16,0 0 16,0 0-1,-62 83-15,62-83 16,-42 63-16,30-29 15,20-14 1</inkml:trace>
  <inkml:trace contextRef="#ctx0" brushRef="#br0" timeOffset="935">39910 10899 0,'0'0'0,"0"0"0,0 0 0,0 0 0,0 0 0,0 0 0,0 0 0,0 0 0,-27 26 0,27-26 0,-39 44 0,-25 10 0,64-54 0,-69 64 0,1 2 0,-8 6 16,-5-1-1,-6 9-15,-2 5 16,1 0-16,-8 0 15,3 9 1,-2 9-16,-2 0 16,-6 9-1,-25 35-15,-21 18 16,25-13-1,20-22-15,104-130 16,0 0-16,-80 111 0,16-29 16,64-82-1,0 0-15,0 0 16,-40 52-16,40-52 15,-12 29 1</inkml:trace>
  <inkml:trace contextRef="#ctx0" brushRef="#br0" timeOffset="1459">40053 11864 0,'0'0'0,"0"0"0,0 0 0,0 0 0,0 0 0,0 0 0,0 0 0,0 0 0,0 0 0,0 0 0,0 0 0,-25 26 0,25-26 0,0 0 0,-56 41 0,56-41 0,-68 58 0,-11-1 16,-6 11-16,-8 8 15,-2 5 1,-6-1-16,-9 9 16,-5 4-1,-24 25-15,-3 6 16,-1-3-16,17-14 15,4 1 1,6-10-16,11 1 16,14-19-1,91-80-15,0 0 0,-71 72 16,-5-1-1,76-71-15,0 0 16,-62 67-16,62-67 16,-37 53-16,28-27 15,22-21 1,20-21-16</inkml:trace>
  <inkml:trace contextRef="#ctx0" brushRef="#br0" timeOffset="5550">40429 12722 0,'0'0'0,"0"0"0,0 0 0,0 0 0,0 0 0,0 0 0,0 0 0,0 0 0,0 0 0,0 0 0,0 0 0,0 0 0,0 0 0,0 0 0,0 0 0,0 0 0,0 0 0,0 0 0,0 0 0,0 0 0,0 0 0,0 0 0,0 0 0,0 0 0,0 0 0,0 0 0,0 0 0,0 0 0,0 0 0,0 0 0,0 0 0,0 0 0,0 0 0,0 0 0,0 0 0,0 0 0,0 0 0,0 0 0,0 0 0,0 0 0,0 0 0,0 0 0,0 0 0,0 0 0,0 0 0,0 0 0,0 0 0,0 0 0,0 0 0,0 0 0,0 0 0,0 0 0,0 0 0,0 14 0,0-14 0,0 0 0,0 0 0,0 0 0,0 0 0,0 0 0,0 0 0,0 0 0,0 0 0,0 0 0,0 0 0,0 0 0,0 0 0,0 0 0,0 0 0,0 0 0,0 0 0,0 0 0,0 0 0,0 0 0,0 0 0,0 0 0,0 0 0,0 0 0,0 0 0,-9 8 0,9-8 0,0 0 0,0 0 0,0 0 0,0 0 0,0 0 0,-10 4 0,10-4 0</inkml:trace>
  <inkml:trace contextRef="#ctx0" brushRef="#br0" timeOffset="12949">40689 8878 0,'0'0'0,"0"0"0,0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0,-4 0 0,4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0,-14 0 0,14 0 0,0 0 0,0 0 0,0 0 0,0 0 0,0 0 0,0 0 0,0 0 0,0 0 0,0 0 0,0 0 0,0 0 0,0 0 0,0 0 0,0 0 0,0 0 0,0 0 0,0 0 0,0 0 0,0 0 0,0 0 0,0 0 0,0 0 0,0 0 0,0 0 0,0 0 0,0 0 0,0 0 0,0 0 0,0 0 0,0 0 0,0 0 0,0 0 0,0 0 0,0 0 0,0 0 0,0 0 0,0 0 0,0 0 0,0 0 0,0 0 0,0 0 0,0 0 0,0 0 0,0 0 0,0 0 0,0 0 0,0 0 0,0 0 0,0 0 0,0 0 0,0 0 0,0 0 0,-5 0 0,5 0 0,0 0 0,0 0 0,0 0 0,0 0 0,0 0 0,0 0 0,0 0 0,0 0 0,0 0 0,0 0 0,0 0 0,0 0 0,0 0 0,0 0 0,0 0 0,0 0 0,0 0 0,0 0 0,0 0 0,0 0 0,0 0 0,0 0 0,0 0 0,0 0 0,0 0 0,0 0 0,0 0 0,0 0 0,0 0 0,0 0 0,0 0 0,0 0 0,0 0 0,0 0 0,0 0 0,0 0 0,19 23 0,-19-23 0,0 0 0,0 0 0,0 0 0,0 0 0,0 0 0,0 0 0,0 0 0,0 0 0,0 0 0,0 0 0,0 0 0,33 31 0,-33-31 0,0 0 0,0 0 0,0 0 0,0 0 0,0 0 0,0 0 0,0 0 0,39 44 0,-39-44 0,0 0 0,0 0 0,0 0 0,56 50 0,2 4 16,12 9 0,-70-63-16,69 58 15,-1-5 1,-2 1-16,-66-54 15,66 57-15,2-3 16,-68-54 0,73 54-16,-9 4 15,4-6 1,-8 4-16,-8-8 15,-7-3-15,-2 1 16,-1 1 0,-3 2-16,-39-49 15,37 59-15,3-2 16,-40-57-1,41 64-15,0 1 16,3 13 0,-3-11-16,-41-67 15,39 62 1,-6-3-16,-33-59 15,36 64-15,-36-64 16,33 61 0,8 5-16,4 7 15,1-3-15,-46-70 16,39 73-1,-4 2-15,-35-75 16,38 76 0,-3-4-16,2 0 15,-37-72 1,29 71-16,2 1 15,-6 2-15,-5 3 16,3-5 0,-23-72-16,21 63 15,-21-63-15,18 70 16,-18-70-1,25 76-15,0 27 16,-25-103 0,23 99-16,-23-99 15,16 107-15,-16-107 16,21 108-1,-21-108-15,16 111 16,7-4 0,-23-107-16,21 104 15,-7-11-15,-14-93 16,19 94-1,-7 0-15,-12-94 16,15 90 0,-15-90-16,12 94 15,-12-94-15,8 91 16,-8-91-1,11 91-15,-11-91 16,4 98 0,-4-98-16,0 0 15,12 99-15,-12-99 16,9 92-1,-9-92-15,0 0 16,16 100 0,-16-100-16,0 0 15,8 89-15,-8-89 16,0 0-1,4 95-15,-4-95 16,0 0 0,9 83-16,-9-83 15,0 0-15,0 85 16,0-85-1,0 0-15,0 0 16,4 77 0,-4-77-16,0 0 15,0 0-15,0 61 16,0-61-1,0 0-15,0 0 16,-4 42 0,4-42-16,0 0 15,0 0-15,-4 27 16,4-27-1,0 0-15,0 0 16,-5 16 0,5-16-16,-16 11 15</inkml:trace>
  <inkml:trace contextRef="#ctx0" brushRef="#br0" timeOffset="14694">40445 12664 0,'0'0'0,"0"0"0,0 0 0,0 0 0,0 0 0,0 0 0,0 0 0,0 0 0,0 0 0,0 0 0,-16 0 0,16 0 0,0 0 0,0 0 0,0 0 0,0 0 0,0 0 0,0 0 0,0 0 0,0 0 0,0 0 0,0 0 0,0 0 0,0 0 0,0 0 0,0 0 0,0 0 0,0 0 0,0 0 0,0 0 0,0 0 0,0 0 0,0 0 0,0 0 0,0 0 0,0 0 0,0 0 0,0 0 0,0 0 0,0 0 0,0 0 0,0 0 0,0 0 0,0 0 0,0 0 0,0 0 0,0 0 0,0 0 0,0 0 0,0 0 0,0 0 0,0 0 0,0 0 0,0 0 0,0 0 0,0 0 0,0 0 0,0 0 0,0 0 0,0 0 0,0 0 0,0 0 0,0 0 0,0 0 0,-35 0 0,35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0,-46 0 0,46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0,-27 0 0,27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0,-8 4 0,8-4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0,12 4 0,-12-4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0,23 6 0,-23-6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0,41 9 0,-41-9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0,48 8 0,-48-8 0,0 0 0,0 0 0,0 0 0,0 0 0,0 0 0,0 0 0,0 0 0,0 0 0,0 0 0,0 0 0,0 0 0,0 0 0,0 0 0,0 0 0,0 0 0,0 0 0,0 0 0,0 0 0,0 0 0,0 0 0,0 0 0,0 0 0,0 0 0,0 0 0,0 0 0,0 0 0,0 0 0,0 0 0,0 0 0,0 0 0,0 0 0,0 0 0,0 0 0,0 0 0,0 0 0,0 0 0,0 0 0,0 0 0,0 0 0,0 0 0,0 0 0,0 0 0,0 0 0,0 0 0,0 0 0,0 0 0,0 0 0,0 0 0,0 0 0,0 0 0,0 0 0,0 0 0,50 14 0,-50-14 0,0 0 0,0 0 0,0 0 0,0 0 0,0 0 0,0 0 0,0 0 0,0 0 0,0 0 0,0 0 0,0 0 0,0 0 0,0 0 0,0 0 0,0 0 0,0 0 0,0 0 0,0 0 0,0 0 0,0 0 0,0 0 0,0 0 0,0 0 0,0 0 0,0 0 0,0 0 0,0 0 0,0 0 0,0 0 0,0 0 0,0 0 0,0 0 0,0 0 0,0 0 0,0 0 0,0 0 0,45 13 0,-45-13 0,0 0 0,0 0 0,0 0 0,0 0 0,0 0 0,0 0 0,0 0 0,0 0 0,0 0 0,0 0 0,0 0 0,0 0 0,0 0 0,0 0 0,0 0 0,0 0 0,0 0 0,0 0 0,0 0 0,0 0 0,29 8 0,-29-8 0,0 0 0,12 10 0,-12-10 0</inkml:trace>
  <inkml:trace contextRef="#ctx0" brushRef="#br0" timeOffset="15869">41533 9574 0,'0'0'0,"0"0"0,0 0 0,0 0 0,0 0 0,0 0 0,0 0 0,0 0 0,0 0 0,0 0 0,0 0 0,-27 38 0,27-38 0,0 0 0,-44 49 0,44-49 0,-68 71 0,-4 9 16,1 11-16,-1-4 15,0 13 1,1-2-16,5 1 16,2-6-1,2-2-15,62-91 16,-58 84-16,58-84 15,-49 89 1,49-89-16,0 0 16,-40 75-1,28-21-15,20-45 16,13-31-16,18-28 15</inkml:trace>
  <inkml:trace contextRef="#ctx0" brushRef="#br0" timeOffset="16034">41816 10036 0,'0'0'0,"0"0"0,0 0 0,0 0 0,0 0 0,0 0 0,12 9 0,-12-9 0,0 0 0,0 0 0,0 0 0,0 0 0,0 0 0,0 0 0,0 0 0,0 0 0,0 0 0,0 0 0,0 0 0,0 0 0,0 0 0,0 0 0,8 4 0,-8-4 0,0 0 0,5 10 0,-5-10 0</inkml:trace>
  <inkml:trace contextRef="#ctx0" brushRef="#br0" timeOffset="17043">40553 9624 0,'0'0'0,"0"0"0,0 0 0,0 0 0,0 0 0,0 0 0,0 0 0,0 0 0,0 0 0,0 0 0,49 25 0,28 8 0,-77-33 0,116 55 0,6 2 16,-3 7 0,3 7-16,-2 1 15,0 1-15,2 5 16,-10 2-1,-13-8-15,-14 4 16,-85-76 0,70 75-16,-70-75 15,58 87-15,-27-12 16,-31-75-1,-4 44-15</inkml:trace>
  <inkml:trace contextRef="#ctx0" brushRef="#br0" timeOffset="17394">42333 10340 0,'0'0'0,"0"0"0,0 0 0,0 0 0,0 0 0,0 0 0,-31 32 0,-31 21 0,62-53 0,-100 85 0,-7 13 0,-9 19 15,-31 38-15,-14 33 16,-4 9-1,3-1-15,24-17 16,26-18 0,9-14-16,22-20 15,81-127-15,-62 103 16,62-103-1,0 0-15,-33 53 16,21-45 0,8-26-16,-5-13 15</inkml:trace>
  <inkml:trace contextRef="#ctx0" brushRef="#br0" timeOffset="17773">40929 10840 0,'0'0'0,"0"0"0,0 0 0,0 0 0,29 13 0,-29-13 0,47 27 0,22 15 0,-69-42 0,70 47 0,11 14 16,12 1-16,12-1 15,-8 11-15,11 7 16,-1 12-1,-1-1-15,5 3 16,-12-4 0,-6-1-16,-6-6 15,-87-82-15,75 75 16,-75-75-1,64 77-15,-64-77 16,27 66-16,-50-16 16</inkml:trace>
  <inkml:trace contextRef="#ctx0" brushRef="#br0" timeOffset="18240">40958 11685 0,'0'0'0,"43"15"0,-43-15 0,0 0 0,73 16 0,-73-16 0,115 36 0,5 13 15,-6 4-15,6 19 16,8 12-16,33 27 16,7 12-1,-28-12-15,-28-4 16,-2-14-1,-32-16-15,-1-14 16,-77-63-16,68 53 16,-68-53-1,0 0-15,0 0 16,58 41-1,-27-32-15,-15-27 16,-5-18-16,-3-18 16</inkml:trace>
  <inkml:trace contextRef="#ctx0" brushRef="#br0" timeOffset="18455">42901 11900 0,'0'0'0,"0"0"0,0 0 0,0 0 0,0 0 0,0 0 0,0 0 0,0 0 0,0 0 0,0 0 0,-35 26 0,35-26 0,0 0 0,-64 45 0,64-45 0,-101 81 0,-7 18 15,1 16-15,-28 37 16,-12 21-16,15-11 16,23-24-1,9-17-15,11-8 16,13-12-1,2-5-15,-7 5 16</inkml:trace>
  <inkml:trace contextRef="#ctx0" brushRef="#br0" timeOffset="20159">39802 12755 0,'0'0'0,"0"0"0,0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0,13 12 0,-13-12 0,0 0 0,0 0 0,0 0 0,0 0 0,0 0 0,0 0 0,0 0 0,0 0 0,0 0 0,0 0 0,0 0 0,0 0 0,0 0 0,0 0 0,0 0 0,0 0 0,0 0 0,0 0 0,0 0 0,0 0 0,0 0 0,0 0 0,0 0 0,0 0 0,0 0 0,0 0 0,0 0 0,0 0 0,0 0 0,0 0 0,0 0 0,0 0 0,0 0 0,0 0 0,0 0 0,0 0 0,0 0 0,0 0 0,0 0 0,0 0 0,0 0 0,29 8 0,-29-8 0,0 0 0,0 0 0,0 0 0,0 0 0,0 0 0,0 0 0,0 0 0,0 0 0,0 0 0,0 0 0,0 0 0,0 0 0,0 0 0,0 0 0,0 0 0,43 26 0,-43-26 0,0 0 0,0 0 0,0 0 0,0 0 0,0 0 0,0 0 0,0 0 0,0 0 0,0 0 0,0 0 0,0 0 0,0 0 0,0 0 0,0 0 0,0 0 0,0 0 0,50 32 0,-50-32 0,0 0 0,0 0 0,0 0 0,0 0 0,0 0 0,0 0 0,0 0 0,39 36 0,-39-36 16,0 0-16,37 36 15,-37-36 1,35 35-16,-35-35 16,0 0-16,40 36 15,-40-36 1,0 0-16,0 0 15,45 32 1,-45-32-16,50 32 16,-50-32-16,0 0 15,53 21 1,-53-21-16,0 0 15,0 0 1,58 27-16,-58-27 16,58 19-1,-58-19-15,0 0 16,0 0-16,64 14 15,-64-14 1,66 9-16,-66-9 16,63 3-16,-63-3 15,64-3 1,-64 3-16,0 0 15,0 0 1,62-9-16,-62 9 16,0 0-16,0 0 15,53-20 1,-53 20-16,0 0 15,0 0 1,50-19-16,-50 19 16,0 0-16,0 0 15,31-7 1,-15 7-16,-20 13 15</inkml:trace>
  <inkml:trace contextRef="#ctx0" brushRef="#br0" timeOffset="25805">37061 13284 0,'0'0'0,"0"0"0,0 0 0,0 0 0,0 0 0,0 0 0,0 0 0,0 0 0,0 0 0,0 0 0,0 0 0,0 0 0,0 0 0,0 0 0,0 0 0,0 0 0,0 0 0,0 0 0,0 0 0,0 0 0,0 0 0,0 0 0,0 0 0,-4 41 0,4-41 0,0 0 0,-27 82 0,27-82 0,-45 101 0,-3 2 16,1 4-1,47-107-15,-39 116 16,14 7-16,10-4 16,15-7-1,4-10-15,7-8 16,5-5-1,3-8-15,6-1 16,4-3-16,2-6 16,-31-71-1,43 72-15,-43-72 16,54 63-1,-54-63-15,68 49 16,2-22-16,-1-15 16,-12-15-1,-9-17-15,8-10 16,-9-15-16,9-14 15,6-21 1,-4-9-16,-4-4 16,-11-11-1,-6 3-15,-6-3 16,-8 6-16,-15 8 15,-8 1 1,0 89-16,-22-89 16,-5-6-1,27 95-15,-35-93 16,-11 13-16,3 9 15,43 71 1,-54-58-16,4 12 16,1 24-1,49 22-15,-50 0 16,-2 18-16,-3 13 15,3 8 1,52-39-16,-50 32 16</inkml:trace>
  <inkml:trace contextRef="#ctx0" brushRef="#br0" timeOffset="26300">37620 12937 0,'0'0'0,"0"0"0,0 0 0,0 0 0,0 0 0,10 27 0,-10-27 0,0 0 0,4 39 0,-4-39 0,0 0 0,8 68 0,-8-68 0,0 0 0,0 0 0,0 0 0,0 0 0,0 0 0,0 0 0,0 0 0,15 66 0,-1 11 16,11-15-16,-25-62 15,31 46 1,-31-46-16,41 26 16,-41-26-1,40 18-15,-40-18 16,55 0-16,-55 0 15,48-18 1,-48 18-16,45-37 16,-45 37-1,31-44-15,-31 44 16,0 0-16,13-49 15,-21 10 1,-15 17-16,-14 11 16,-11 25-1,-6 8-15,-4 5 16</inkml:trace>
  <inkml:trace contextRef="#ctx0" brushRef="#br0" timeOffset="29535">43486 14598 0,'0'0'0,"0"0"0,0 0 0,0 0 0,0 0 0,0 0 0,0 0 0,0 0 0,0 0 0,0 0 0,0 0 0,0 0 0,0 0 0,0 0 0,0 0 0,0 0 0,0 0 0,0 0 0,0 0 0,41-4 0,-41 4 0,0 0 0,0 0 0,0 0 0,0 0 0,0 0 0,81-13 0,-81 13 0,107 0 0,-107 0 0,93 23 15,-33 21-15,-29 13 16,-22 11-1,-13-5-15,-15 13 16,-14 17 0,-11 11-16,-5-6 15,5 0-15,44-98 16,0 0-1,0 0-15,-41 81 16</inkml:trace>
  <inkml:trace contextRef="#ctx0" brushRef="#br0" timeOffset="29689">43889 15904 0,'0'0'0,"0"0"0,0 0 0,0 0 0,0 0 0,15 35 0,-15-35 0,0 0 0,16 85 0,-16-85 0,27 138 0,-8 32 16</inkml:trace>
  <inkml:trace contextRef="#ctx0" brushRef="#br0" timeOffset="31521">41394 11975 0,'0'0'0,"0"0"0,0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宋体" panose="02010600030101010101" pitchFamily="2" charset="-122"/>
              </a:defRPr>
            </a:lvl1pPr>
          </a:lstStyle>
          <a:p>
            <a:fld id="{805CE786-2566-4729-BA0C-6278D59A1AE1}" type="datetimeFigureOut">
              <a:rPr lang="zh-CN" altLang="en-US" smtClean="0"/>
              <a:t>2021/6/16</a:t>
            </a:fld>
            <a:endParaRPr lang="zh-CN" altLang="en-US" dirty="0"/>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宋体" panose="02010600030101010101" pitchFamily="2" charset="-122"/>
              </a:defRPr>
            </a:lvl1pPr>
          </a:lstStyle>
          <a:p>
            <a:fld id="{E49D8A1A-3085-48B2-A401-84F34E154A3C}" type="slidenum">
              <a:rPr lang="zh-CN" altLang="en-US" smtClean="0"/>
              <a:t>‹#›</a:t>
            </a:fld>
            <a:endParaRPr lang="zh-CN" altLang="en-US" dirty="0"/>
          </a:p>
        </p:txBody>
      </p:sp>
    </p:spTree>
    <p:extLst>
      <p:ext uri="{BB962C8B-B14F-4D97-AF65-F5344CB8AC3E}">
        <p14:creationId xmlns:p14="http://schemas.microsoft.com/office/powerpoint/2010/main" val="3245501231"/>
      </p:ext>
    </p:extLst>
  </p:cSld>
  <p:clrMap bg1="lt1" tx1="dk1" bg2="lt2" tx2="dk2" accent1="accent1" accent2="accent2" accent3="accent3" accent4="accent4" accent5="accent5" accent6="accent6" hlink="hlink" folHlink="folHlink"/>
  <p:hf hdr="0" ftr="0" dt="0"/>
  <p:notesStyle>
    <a:lvl1pPr marL="0" algn="l" defTabSz="1827530" rtl="0" eaLnBrk="1" latinLnBrk="0" hangingPunct="1">
      <a:defRPr sz="2400" kern="1200">
        <a:solidFill>
          <a:schemeClr val="tx1"/>
        </a:solidFill>
        <a:latin typeface="+mn-lt"/>
        <a:ea typeface="宋体" panose="02010600030101010101" pitchFamily="2" charset="-122"/>
        <a:cs typeface="+mn-cs"/>
      </a:defRPr>
    </a:lvl1pPr>
    <a:lvl2pPr marL="913765" algn="l" defTabSz="1827530" rtl="0" eaLnBrk="1" latinLnBrk="0" hangingPunct="1">
      <a:defRPr sz="2400" kern="1200">
        <a:solidFill>
          <a:schemeClr val="tx1"/>
        </a:solidFill>
        <a:latin typeface="+mn-lt"/>
        <a:ea typeface="宋体" panose="02010600030101010101" pitchFamily="2" charset="-122"/>
        <a:cs typeface="+mn-cs"/>
      </a:defRPr>
    </a:lvl2pPr>
    <a:lvl3pPr marL="1828165" algn="l" defTabSz="1827530" rtl="0" eaLnBrk="1" latinLnBrk="0" hangingPunct="1">
      <a:defRPr sz="2400" kern="1200">
        <a:solidFill>
          <a:schemeClr val="tx1"/>
        </a:solidFill>
        <a:latin typeface="+mn-lt"/>
        <a:ea typeface="宋体" panose="02010600030101010101" pitchFamily="2" charset="-122"/>
        <a:cs typeface="+mn-cs"/>
      </a:defRPr>
    </a:lvl3pPr>
    <a:lvl4pPr marL="2741930" algn="l" defTabSz="1827530" rtl="0" eaLnBrk="1" latinLnBrk="0" hangingPunct="1">
      <a:defRPr sz="2400" kern="1200">
        <a:solidFill>
          <a:schemeClr val="tx1"/>
        </a:solidFill>
        <a:latin typeface="+mn-lt"/>
        <a:ea typeface="宋体" panose="02010600030101010101" pitchFamily="2" charset="-122"/>
        <a:cs typeface="+mn-cs"/>
      </a:defRPr>
    </a:lvl4pPr>
    <a:lvl5pPr marL="3655695" algn="l" defTabSz="1827530" rtl="0" eaLnBrk="1" latinLnBrk="0" hangingPunct="1">
      <a:defRPr sz="2400" kern="1200">
        <a:solidFill>
          <a:schemeClr val="tx1"/>
        </a:solidFill>
        <a:latin typeface="+mn-lt"/>
        <a:ea typeface="宋体" panose="02010600030101010101" pitchFamily="2" charset="-122"/>
        <a:cs typeface="+mn-cs"/>
      </a:defRPr>
    </a:lvl5pPr>
    <a:lvl6pPr marL="4570095" algn="l" defTabSz="1827530" rtl="0" eaLnBrk="1" latinLnBrk="0" hangingPunct="1">
      <a:defRPr sz="2400" kern="1200">
        <a:solidFill>
          <a:schemeClr val="tx1"/>
        </a:solidFill>
        <a:latin typeface="+mn-lt"/>
        <a:ea typeface="+mn-ea"/>
        <a:cs typeface="+mn-cs"/>
      </a:defRPr>
    </a:lvl6pPr>
    <a:lvl7pPr marL="5483860" algn="l" defTabSz="1827530" rtl="0" eaLnBrk="1" latinLnBrk="0" hangingPunct="1">
      <a:defRPr sz="2400" kern="1200">
        <a:solidFill>
          <a:schemeClr val="tx1"/>
        </a:solidFill>
        <a:latin typeface="+mn-lt"/>
        <a:ea typeface="+mn-ea"/>
        <a:cs typeface="+mn-cs"/>
      </a:defRPr>
    </a:lvl7pPr>
    <a:lvl8pPr marL="6397625" algn="l" defTabSz="1827530" rtl="0" eaLnBrk="1" latinLnBrk="0" hangingPunct="1">
      <a:defRPr sz="2400" kern="1200">
        <a:solidFill>
          <a:schemeClr val="tx1"/>
        </a:solidFill>
        <a:latin typeface="+mn-lt"/>
        <a:ea typeface="+mn-ea"/>
        <a:cs typeface="+mn-cs"/>
      </a:defRPr>
    </a:lvl8pPr>
    <a:lvl9pPr marL="7311390" algn="l" defTabSz="182753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22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23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24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25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11</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35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36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37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38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42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16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C0535B-89AD-4D78-89E9-55F5F7174BA8}" type="slidenum">
              <a:rPr lang="zh-CN" altLang="en-US" smtClean="0"/>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背景色-2">
    <p:spTree>
      <p:nvGrpSpPr>
        <p:cNvPr id="1" name=""/>
        <p:cNvGrpSpPr/>
        <p:nvPr/>
      </p:nvGrpSpPr>
      <p:grpSpPr>
        <a:xfrm>
          <a:off x="0" y="0"/>
          <a:ext cx="0" cy="0"/>
          <a:chOff x="0" y="0"/>
          <a:chExt cx="0" cy="0"/>
        </a:xfrm>
      </p:grpSpPr>
      <p:sp>
        <p:nvSpPr>
          <p:cNvPr id="6" name="矩形 5"/>
          <p:cNvSpPr/>
          <p:nvPr userDrawn="1"/>
        </p:nvSpPr>
        <p:spPr>
          <a:xfrm>
            <a:off x="0" y="0"/>
            <a:ext cx="24368125" cy="13714412"/>
          </a:xfrm>
          <a:prstGeom prst="rect">
            <a:avLst/>
          </a:prstGeom>
          <a:solidFill>
            <a:srgbClr val="E3F4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userDrawn="1"/>
        </p:nvSpPr>
        <p:spPr bwMode="auto">
          <a:xfrm>
            <a:off x="1260660" y="682638"/>
            <a:ext cx="21963198" cy="12350724"/>
          </a:xfrm>
          <a:prstGeom prst="rect">
            <a:avLst/>
          </a:prstGeom>
          <a:noFill/>
          <a:ln w="3175" cap="flat" cmpd="sng" algn="ctr">
            <a:solidFill>
              <a:schemeClr val="bg1">
                <a:lumMod val="85000"/>
              </a:schemeClr>
            </a:solidFill>
            <a:prstDash val="solid"/>
            <a:round/>
            <a:headEnd type="none" w="med" len="med"/>
            <a:tailEnd type="none" w="med" len="med"/>
          </a:ln>
          <a:effectLst/>
        </p:spPr>
        <p:txBody>
          <a:bodyPr vert="horz" wrap="square" lIns="91187" tIns="45593" rIns="91187" bIns="45593" numCol="1" rtlCol="0" anchor="t" anchorCtr="0" compatLnSpc="1"/>
          <a:lstStyle/>
          <a:p>
            <a:pPr marL="0" marR="0" indent="0" algn="l" defTabSz="911225"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pic>
        <p:nvPicPr>
          <p:cNvPr id="8" name="27 Imagen"/>
          <p:cNvPicPr>
            <a:picLocks noChangeAspect="1"/>
          </p:cNvPicPr>
          <p:nvPr userDrawn="1"/>
        </p:nvPicPr>
        <p:blipFill>
          <a:blip r:embed="rId2"/>
          <a:srcRect/>
          <a:stretch>
            <a:fillRect/>
          </a:stretch>
        </p:blipFill>
        <p:spPr bwMode="auto">
          <a:xfrm>
            <a:off x="22672263" y="12878420"/>
            <a:ext cx="782534" cy="65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5"/>
          <p:cNvSpPr txBox="1"/>
          <p:nvPr userDrawn="1"/>
        </p:nvSpPr>
        <p:spPr>
          <a:xfrm>
            <a:off x="22702526" y="12834663"/>
            <a:ext cx="717642" cy="646331"/>
          </a:xfrm>
          <a:prstGeom prst="rect">
            <a:avLst/>
          </a:prstGeom>
          <a:noFill/>
        </p:spPr>
        <p:txBody>
          <a:bodyPr wrap="square" rtlCol="0">
            <a:spAutoFit/>
          </a:bodyPr>
          <a:lstStyle/>
          <a:p>
            <a:pPr algn="ctr"/>
            <a:fld id="{2EEF1883-7A0E-4F66-9932-E581691AD397}" type="slidenum">
              <a:rPr lang="zh-CN" altLang="en-US" sz="2800" b="1"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3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0" name="组合 9"/>
          <p:cNvGrpSpPr/>
          <p:nvPr userDrawn="1"/>
        </p:nvGrpSpPr>
        <p:grpSpPr>
          <a:xfrm>
            <a:off x="21873706" y="12853820"/>
            <a:ext cx="746762" cy="746762"/>
            <a:chOff x="11226607" y="6533712"/>
            <a:chExt cx="216000" cy="216000"/>
          </a:xfrm>
        </p:grpSpPr>
        <p:sp>
          <p:nvSpPr>
            <p:cNvPr id="11" name="椭圆 10"/>
            <p:cNvSpPr/>
            <p:nvPr userDrawn="1"/>
          </p:nvSpPr>
          <p:spPr>
            <a:xfrm>
              <a:off x="11226607" y="6533712"/>
              <a:ext cx="216000" cy="216000"/>
            </a:xfrm>
            <a:prstGeom prst="ellipse">
              <a:avLst/>
            </a:prstGeom>
            <a:solidFill>
              <a:srgbClr val="A2CEA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 name="燕尾形 22">
              <a:hlinkClick r:id="" action="ppaction://hlinkshowjump?jump=previousslide"/>
            </p:cNvPr>
            <p:cNvSpPr/>
            <p:nvPr userDrawn="1"/>
          </p:nvSpPr>
          <p:spPr>
            <a:xfrm flipH="1">
              <a:off x="11291407" y="6587712"/>
              <a:ext cx="86400" cy="108000"/>
            </a:xfrm>
            <a:prstGeom prst="chevron">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grpSp>
        <p:nvGrpSpPr>
          <p:cNvPr id="14" name="组合 13"/>
          <p:cNvGrpSpPr/>
          <p:nvPr userDrawn="1"/>
        </p:nvGrpSpPr>
        <p:grpSpPr>
          <a:xfrm>
            <a:off x="23498888" y="12877342"/>
            <a:ext cx="746762" cy="746762"/>
            <a:chOff x="11142748" y="6381312"/>
            <a:chExt cx="216000" cy="216000"/>
          </a:xfrm>
        </p:grpSpPr>
        <p:sp>
          <p:nvSpPr>
            <p:cNvPr id="15" name="椭圆 14"/>
            <p:cNvSpPr/>
            <p:nvPr userDrawn="1"/>
          </p:nvSpPr>
          <p:spPr>
            <a:xfrm>
              <a:off x="11142748" y="6381312"/>
              <a:ext cx="216000" cy="216000"/>
            </a:xfrm>
            <a:prstGeom prst="ellipse">
              <a:avLst/>
            </a:prstGeom>
            <a:solidFill>
              <a:srgbClr val="A2CEA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6" name="燕尾形 25">
              <a:hlinkClick r:id="" action="ppaction://hlinkshowjump?jump=nextslide"/>
            </p:cNvPr>
            <p:cNvSpPr/>
            <p:nvPr userDrawn="1"/>
          </p:nvSpPr>
          <p:spPr>
            <a:xfrm>
              <a:off x="11207548" y="6435312"/>
              <a:ext cx="86400" cy="108000"/>
            </a:xfrm>
            <a:prstGeom prst="chevron">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背景色-2">
    <p:spTree>
      <p:nvGrpSpPr>
        <p:cNvPr id="1" name=""/>
        <p:cNvGrpSpPr/>
        <p:nvPr/>
      </p:nvGrpSpPr>
      <p:grpSpPr>
        <a:xfrm>
          <a:off x="0" y="0"/>
          <a:ext cx="0" cy="0"/>
          <a:chOff x="0" y="0"/>
          <a:chExt cx="0" cy="0"/>
        </a:xfrm>
      </p:grpSpPr>
      <p:sp>
        <p:nvSpPr>
          <p:cNvPr id="6" name="矩形 5"/>
          <p:cNvSpPr/>
          <p:nvPr userDrawn="1"/>
        </p:nvSpPr>
        <p:spPr>
          <a:xfrm>
            <a:off x="0" y="0"/>
            <a:ext cx="24368125" cy="13714412"/>
          </a:xfrm>
          <a:prstGeom prst="rect">
            <a:avLst/>
          </a:prstGeom>
          <a:solidFill>
            <a:srgbClr val="D7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dirty="0">
              <a:solidFill>
                <a:schemeClr val="tx1"/>
              </a:solidFill>
              <a:latin typeface="微软雅黑" panose="020B0503020204020204" pitchFamily="34" charset="-122"/>
              <a:ea typeface="微软雅黑" panose="020B0503020204020204" pitchFamily="34" charset="-122"/>
            </a:endParaRPr>
          </a:p>
        </p:txBody>
      </p:sp>
      <p:pic>
        <p:nvPicPr>
          <p:cNvPr id="8" name="27 Imagen"/>
          <p:cNvPicPr>
            <a:picLocks noChangeAspect="1"/>
          </p:cNvPicPr>
          <p:nvPr userDrawn="1"/>
        </p:nvPicPr>
        <p:blipFill>
          <a:blip r:embed="rId2"/>
          <a:srcRect/>
          <a:stretch>
            <a:fillRect/>
          </a:stretch>
        </p:blipFill>
        <p:spPr bwMode="auto">
          <a:xfrm>
            <a:off x="21950263" y="12953466"/>
            <a:ext cx="481890" cy="40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5"/>
          <p:cNvSpPr txBox="1"/>
          <p:nvPr userDrawn="1"/>
        </p:nvSpPr>
        <p:spPr>
          <a:xfrm>
            <a:off x="21826723" y="12954771"/>
            <a:ext cx="717642" cy="338554"/>
          </a:xfrm>
          <a:prstGeom prst="rect">
            <a:avLst/>
          </a:prstGeom>
          <a:noFill/>
        </p:spPr>
        <p:txBody>
          <a:bodyPr wrap="square" rtlCol="0">
            <a:spAutoFit/>
          </a:bodyPr>
          <a:lstStyle/>
          <a:p>
            <a:pPr algn="ctr"/>
            <a:fld id="{2EEF1883-7A0E-4F66-9932-E581691AD397}" type="slidenum">
              <a:rPr lang="zh-CN" altLang="en-US" sz="1200" b="1" smtClean="0">
                <a:solidFill>
                  <a:srgbClr val="5AD00A"/>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0" name="组合 9"/>
          <p:cNvGrpSpPr/>
          <p:nvPr userDrawn="1"/>
        </p:nvGrpSpPr>
        <p:grpSpPr>
          <a:xfrm>
            <a:off x="21522340" y="12947428"/>
            <a:ext cx="414000" cy="414000"/>
            <a:chOff x="11226607" y="6533712"/>
            <a:chExt cx="216000" cy="216000"/>
          </a:xfrm>
        </p:grpSpPr>
        <p:sp>
          <p:nvSpPr>
            <p:cNvPr id="11" name="椭圆 10"/>
            <p:cNvSpPr/>
            <p:nvPr userDrawn="1"/>
          </p:nvSpPr>
          <p:spPr>
            <a:xfrm>
              <a:off x="11226607" y="6533712"/>
              <a:ext cx="216000" cy="216000"/>
            </a:xfrm>
            <a:prstGeom prst="ellipse">
              <a:avLst/>
            </a:prstGeom>
            <a:solidFill>
              <a:srgbClr val="88E70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 name="燕尾形 22">
              <a:hlinkClick r:id="" action="ppaction://hlinkshowjump?jump=previousslide"/>
            </p:cNvPr>
            <p:cNvSpPr/>
            <p:nvPr userDrawn="1"/>
          </p:nvSpPr>
          <p:spPr>
            <a:xfrm flipH="1">
              <a:off x="11291407" y="6587712"/>
              <a:ext cx="86400" cy="108000"/>
            </a:xfrm>
            <a:prstGeom prst="chevron">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grpSp>
        <p:nvGrpSpPr>
          <p:cNvPr id="13" name="组合 12"/>
          <p:cNvGrpSpPr/>
          <p:nvPr userDrawn="1"/>
        </p:nvGrpSpPr>
        <p:grpSpPr>
          <a:xfrm>
            <a:off x="23162036" y="12972858"/>
            <a:ext cx="414000" cy="414000"/>
            <a:chOff x="11142748" y="6381312"/>
            <a:chExt cx="216000" cy="216000"/>
          </a:xfrm>
        </p:grpSpPr>
        <p:sp>
          <p:nvSpPr>
            <p:cNvPr id="14" name="椭圆 13"/>
            <p:cNvSpPr/>
            <p:nvPr userDrawn="1"/>
          </p:nvSpPr>
          <p:spPr>
            <a:xfrm>
              <a:off x="11142748" y="6381312"/>
              <a:ext cx="216000" cy="216000"/>
            </a:xfrm>
            <a:prstGeom prst="ellipse">
              <a:avLst/>
            </a:prstGeom>
            <a:solidFill>
              <a:srgbClr val="88E70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5" name="燕尾形 25">
              <a:hlinkClick r:id="" action="ppaction://hlinkshowjump?jump=nextslide"/>
            </p:cNvPr>
            <p:cNvSpPr/>
            <p:nvPr userDrawn="1"/>
          </p:nvSpPr>
          <p:spPr>
            <a:xfrm>
              <a:off x="11207548" y="6435312"/>
              <a:ext cx="86400" cy="108000"/>
            </a:xfrm>
            <a:prstGeom prst="chevron">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pic>
        <p:nvPicPr>
          <p:cNvPr id="16" name="28 Imagen"/>
          <p:cNvPicPr>
            <a:picLocks noChangeAspect="1"/>
          </p:cNvPicPr>
          <p:nvPr userDrawn="1"/>
        </p:nvPicPr>
        <p:blipFill>
          <a:blip r:embed="rId2"/>
          <a:srcRect/>
          <a:stretch>
            <a:fillRect/>
          </a:stretch>
        </p:blipFill>
        <p:spPr bwMode="auto">
          <a:xfrm>
            <a:off x="22688316" y="12969000"/>
            <a:ext cx="481890" cy="40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36 CuadroTexto"/>
          <p:cNvSpPr txBox="1"/>
          <p:nvPr userDrawn="1"/>
        </p:nvSpPr>
        <p:spPr>
          <a:xfrm>
            <a:off x="22366532" y="13010581"/>
            <a:ext cx="418762"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s-HN" sz="1400" b="1" i="1" u="none" strike="noStrike" kern="0" cap="none" spc="0" normalizeH="0" baseline="0" noProof="0" dirty="0">
                <a:ln>
                  <a:noFill/>
                </a:ln>
                <a:solidFill>
                  <a:prstClr val="white">
                    <a:lumMod val="65000"/>
                  </a:prstClr>
                </a:solidFill>
                <a:effectLst/>
                <a:uLnTx/>
                <a:uFillTx/>
              </a:rPr>
              <a:t>of</a:t>
            </a:r>
            <a:endParaRPr kumimoji="0" lang="es-ES" sz="1400" b="1" i="1" u="none" strike="noStrike" kern="0" cap="none" spc="0" normalizeH="0" baseline="0" noProof="0" dirty="0">
              <a:ln>
                <a:noFill/>
              </a:ln>
              <a:solidFill>
                <a:prstClr val="white">
                  <a:lumMod val="65000"/>
                </a:prstClr>
              </a:solidFill>
              <a:effectLst/>
              <a:uLnTx/>
              <a:uFillTx/>
            </a:endParaRPr>
          </a:p>
        </p:txBody>
      </p:sp>
      <p:sp>
        <p:nvSpPr>
          <p:cNvPr id="18" name="38 CuadroTexto"/>
          <p:cNvSpPr txBox="1"/>
          <p:nvPr userDrawn="1"/>
        </p:nvSpPr>
        <p:spPr>
          <a:xfrm>
            <a:off x="22667672" y="13041359"/>
            <a:ext cx="470022" cy="276999"/>
          </a:xfrm>
          <a:prstGeom prst="rect">
            <a:avLst/>
          </a:prstGeom>
          <a:noFill/>
        </p:spPr>
        <p:txBody>
          <a:bodyPr wrap="square">
            <a:spAutoFit/>
          </a:bodyPr>
          <a:lstStyle/>
          <a:p>
            <a:pPr algn="ctr">
              <a:defRPr/>
            </a:pPr>
            <a:r>
              <a:rPr lang="en-US" altLang="zh-CN" sz="1200" b="1" dirty="0">
                <a:solidFill>
                  <a:prstClr val="white">
                    <a:lumMod val="50000"/>
                  </a:prstClr>
                </a:solidFill>
                <a:latin typeface="Arial Unicode MS" panose="020B0604020202020204" pitchFamily="34" charset="-122"/>
                <a:ea typeface="Arial Unicode MS" panose="020B0604020202020204" pitchFamily="34" charset="-122"/>
                <a:cs typeface="Arial Unicode MS" panose="020B0604020202020204" pitchFamily="34" charset="-122"/>
              </a:rPr>
              <a:t>22</a:t>
            </a:r>
            <a:endParaRPr lang="es-ES" sz="1200" b="1" dirty="0">
              <a:solidFill>
                <a:prstClr val="white">
                  <a:lumMod val="5000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fld id="{68FE42A1-CF89-43A3-9160-E2D2AFCB7B60}" type="slidenum">
              <a:rPr lang="en-US" altLang="zh-CN"/>
              <a:pPr/>
              <a:t>‹#›</a:t>
            </a:fld>
            <a:endParaRPr lang="en-US" altLang="zh-CN"/>
          </a:p>
        </p:txBody>
      </p:sp>
    </p:spTree>
    <p:extLst>
      <p:ext uri="{BB962C8B-B14F-4D97-AF65-F5344CB8AC3E}">
        <p14:creationId xmlns:p14="http://schemas.microsoft.com/office/powerpoint/2010/main" val="41604820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27 Imagen"/>
          <p:cNvPicPr>
            <a:picLocks noChangeAspect="1"/>
          </p:cNvPicPr>
          <p:nvPr userDrawn="1"/>
        </p:nvPicPr>
        <p:blipFill>
          <a:blip r:embed="rId5"/>
          <a:srcRect/>
          <a:stretch>
            <a:fillRect/>
          </a:stretch>
        </p:blipFill>
        <p:spPr bwMode="auto">
          <a:xfrm>
            <a:off x="21950263" y="12953466"/>
            <a:ext cx="481890" cy="40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p:nvPr userDrawn="1"/>
        </p:nvSpPr>
        <p:spPr>
          <a:xfrm>
            <a:off x="21826723" y="12954771"/>
            <a:ext cx="717642" cy="338554"/>
          </a:xfrm>
          <a:prstGeom prst="rect">
            <a:avLst/>
          </a:prstGeom>
          <a:noFill/>
        </p:spPr>
        <p:txBody>
          <a:bodyPr wrap="square" rtlCol="0">
            <a:spAutoFit/>
          </a:bodyPr>
          <a:lstStyle/>
          <a:p>
            <a:pPr algn="ctr"/>
            <a:fld id="{2EEF1883-7A0E-4F66-9932-E581691AD397}" type="slidenum">
              <a:rPr lang="zh-CN" altLang="en-US" sz="1200" b="1" smtClean="0">
                <a:solidFill>
                  <a:srgbClr val="5AD00A"/>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22" name="组合 21"/>
          <p:cNvGrpSpPr/>
          <p:nvPr userDrawn="1"/>
        </p:nvGrpSpPr>
        <p:grpSpPr>
          <a:xfrm>
            <a:off x="21522340" y="12947428"/>
            <a:ext cx="414000" cy="414000"/>
            <a:chOff x="11226607" y="6533712"/>
            <a:chExt cx="216000" cy="216000"/>
          </a:xfrm>
        </p:grpSpPr>
        <p:sp>
          <p:nvSpPr>
            <p:cNvPr id="23" name="椭圆 22"/>
            <p:cNvSpPr/>
            <p:nvPr userDrawn="1"/>
          </p:nvSpPr>
          <p:spPr>
            <a:xfrm>
              <a:off x="11226607" y="6533712"/>
              <a:ext cx="216000" cy="216000"/>
            </a:xfrm>
            <a:prstGeom prst="ellipse">
              <a:avLst/>
            </a:prstGeom>
            <a:solidFill>
              <a:srgbClr val="88E70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4" name="燕尾形 22">
              <a:hlinkClick r:id="" action="ppaction://hlinkshowjump?jump=previousslide"/>
            </p:cNvPr>
            <p:cNvSpPr/>
            <p:nvPr userDrawn="1"/>
          </p:nvSpPr>
          <p:spPr>
            <a:xfrm flipH="1">
              <a:off x="11291407" y="6587712"/>
              <a:ext cx="86400" cy="108000"/>
            </a:xfrm>
            <a:prstGeom prst="chevron">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grpSp>
        <p:nvGrpSpPr>
          <p:cNvPr id="25" name="组合 24"/>
          <p:cNvGrpSpPr/>
          <p:nvPr userDrawn="1"/>
        </p:nvGrpSpPr>
        <p:grpSpPr>
          <a:xfrm>
            <a:off x="23162036" y="12972858"/>
            <a:ext cx="414000" cy="414000"/>
            <a:chOff x="11142748" y="6381312"/>
            <a:chExt cx="216000" cy="216000"/>
          </a:xfrm>
        </p:grpSpPr>
        <p:sp>
          <p:nvSpPr>
            <p:cNvPr id="26" name="椭圆 25"/>
            <p:cNvSpPr/>
            <p:nvPr userDrawn="1"/>
          </p:nvSpPr>
          <p:spPr>
            <a:xfrm>
              <a:off x="11142748" y="6381312"/>
              <a:ext cx="216000" cy="216000"/>
            </a:xfrm>
            <a:prstGeom prst="ellipse">
              <a:avLst/>
            </a:prstGeom>
            <a:solidFill>
              <a:srgbClr val="88E70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7" name="燕尾形 25">
              <a:hlinkClick r:id="" action="ppaction://hlinkshowjump?jump=nextslide"/>
            </p:cNvPr>
            <p:cNvSpPr/>
            <p:nvPr userDrawn="1"/>
          </p:nvSpPr>
          <p:spPr>
            <a:xfrm>
              <a:off x="11207548" y="6435312"/>
              <a:ext cx="86400" cy="108000"/>
            </a:xfrm>
            <a:prstGeom prst="chevron">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pic>
        <p:nvPicPr>
          <p:cNvPr id="28" name="28 Imagen"/>
          <p:cNvPicPr>
            <a:picLocks noChangeAspect="1"/>
          </p:cNvPicPr>
          <p:nvPr userDrawn="1"/>
        </p:nvPicPr>
        <p:blipFill>
          <a:blip r:embed="rId5"/>
          <a:srcRect/>
          <a:stretch>
            <a:fillRect/>
          </a:stretch>
        </p:blipFill>
        <p:spPr bwMode="auto">
          <a:xfrm>
            <a:off x="22688316" y="12969000"/>
            <a:ext cx="481890" cy="40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36 CuadroTexto"/>
          <p:cNvSpPr txBox="1"/>
          <p:nvPr userDrawn="1"/>
        </p:nvSpPr>
        <p:spPr>
          <a:xfrm>
            <a:off x="22366532" y="13010581"/>
            <a:ext cx="418762"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s-HN" sz="1400" b="1" i="1" u="none" strike="noStrike" kern="0" cap="none" spc="0" normalizeH="0" baseline="0" noProof="0" dirty="0">
                <a:ln>
                  <a:noFill/>
                </a:ln>
                <a:solidFill>
                  <a:prstClr val="white">
                    <a:lumMod val="65000"/>
                  </a:prstClr>
                </a:solidFill>
                <a:effectLst/>
                <a:uLnTx/>
                <a:uFillTx/>
              </a:rPr>
              <a:t>of</a:t>
            </a:r>
            <a:endParaRPr kumimoji="0" lang="es-ES" sz="1400" b="1" i="1" u="none" strike="noStrike" kern="0" cap="none" spc="0" normalizeH="0" baseline="0" noProof="0" dirty="0">
              <a:ln>
                <a:noFill/>
              </a:ln>
              <a:solidFill>
                <a:prstClr val="white">
                  <a:lumMod val="65000"/>
                </a:prstClr>
              </a:solidFill>
              <a:effectLst/>
              <a:uLnTx/>
              <a:uFillTx/>
            </a:endParaRPr>
          </a:p>
        </p:txBody>
      </p:sp>
      <p:sp>
        <p:nvSpPr>
          <p:cNvPr id="30" name="38 CuadroTexto"/>
          <p:cNvSpPr txBox="1"/>
          <p:nvPr userDrawn="1"/>
        </p:nvSpPr>
        <p:spPr>
          <a:xfrm>
            <a:off x="22667672" y="13041359"/>
            <a:ext cx="470022" cy="276999"/>
          </a:xfrm>
          <a:prstGeom prst="rect">
            <a:avLst/>
          </a:prstGeom>
          <a:noFill/>
        </p:spPr>
        <p:txBody>
          <a:bodyPr wrap="square">
            <a:spAutoFit/>
          </a:bodyPr>
          <a:lstStyle/>
          <a:p>
            <a:pPr algn="ctr">
              <a:defRPr/>
            </a:pPr>
            <a:r>
              <a:rPr lang="en-US" altLang="zh-CN" sz="1200" b="1" dirty="0">
                <a:solidFill>
                  <a:prstClr val="white">
                    <a:lumMod val="50000"/>
                  </a:prstClr>
                </a:solidFill>
                <a:latin typeface="Arial Unicode MS" panose="020B0604020202020204" pitchFamily="34" charset="-122"/>
                <a:ea typeface="Arial Unicode MS" panose="020B0604020202020204" pitchFamily="34" charset="-122"/>
                <a:cs typeface="Arial Unicode MS" panose="020B0604020202020204" pitchFamily="34" charset="-122"/>
              </a:rPr>
              <a:t>22</a:t>
            </a:r>
            <a:endParaRPr lang="es-ES" sz="1200" b="1" dirty="0">
              <a:solidFill>
                <a:prstClr val="white">
                  <a:lumMod val="5000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l" defTabSz="911225" rtl="0" eaLnBrk="1" latinLnBrk="0" hangingPunct="1">
        <a:lnSpc>
          <a:spcPct val="90000"/>
        </a:lnSpc>
        <a:spcBef>
          <a:spcPct val="0"/>
        </a:spcBef>
        <a:buNone/>
        <a:defRPr sz="4390" kern="1200">
          <a:solidFill>
            <a:schemeClr val="tx1"/>
          </a:solidFill>
          <a:latin typeface="+mj-lt"/>
          <a:ea typeface="+mj-ea"/>
          <a:cs typeface="+mj-cs"/>
        </a:defRPr>
      </a:lvl1pPr>
    </p:titleStyle>
    <p:bodyStyle>
      <a:lvl1pPr marL="227965" indent="-227965" algn="l" defTabSz="911225"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225"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225"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225"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225"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225"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225"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225"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225"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p:bodyStyle>
    <p:otherStyle>
      <a:defPPr>
        <a:defRPr lang="zh-CN"/>
      </a:defPPr>
      <a:lvl1pPr marL="0" algn="l" defTabSz="911225" rtl="0" eaLnBrk="1" latinLnBrk="0" hangingPunct="1">
        <a:defRPr sz="1795" kern="1200">
          <a:solidFill>
            <a:schemeClr val="tx1"/>
          </a:solidFill>
          <a:latin typeface="+mn-lt"/>
          <a:ea typeface="+mn-ea"/>
          <a:cs typeface="+mn-cs"/>
        </a:defRPr>
      </a:lvl1pPr>
      <a:lvl2pPr marL="455930" algn="l" defTabSz="911225" rtl="0" eaLnBrk="1" latinLnBrk="0" hangingPunct="1">
        <a:defRPr sz="1795" kern="1200">
          <a:solidFill>
            <a:schemeClr val="tx1"/>
          </a:solidFill>
          <a:latin typeface="+mn-lt"/>
          <a:ea typeface="+mn-ea"/>
          <a:cs typeface="+mn-cs"/>
        </a:defRPr>
      </a:lvl2pPr>
      <a:lvl3pPr marL="911860" algn="l" defTabSz="911225" rtl="0" eaLnBrk="1" latinLnBrk="0" hangingPunct="1">
        <a:defRPr sz="1795" kern="1200">
          <a:solidFill>
            <a:schemeClr val="tx1"/>
          </a:solidFill>
          <a:latin typeface="+mn-lt"/>
          <a:ea typeface="+mn-ea"/>
          <a:cs typeface="+mn-cs"/>
        </a:defRPr>
      </a:lvl3pPr>
      <a:lvl4pPr marL="1367790" algn="l" defTabSz="911225" rtl="0" eaLnBrk="1" latinLnBrk="0" hangingPunct="1">
        <a:defRPr sz="1795" kern="1200">
          <a:solidFill>
            <a:schemeClr val="tx1"/>
          </a:solidFill>
          <a:latin typeface="+mn-lt"/>
          <a:ea typeface="+mn-ea"/>
          <a:cs typeface="+mn-cs"/>
        </a:defRPr>
      </a:lvl4pPr>
      <a:lvl5pPr marL="1823720" algn="l" defTabSz="911225" rtl="0" eaLnBrk="1" latinLnBrk="0" hangingPunct="1">
        <a:defRPr sz="1795" kern="1200">
          <a:solidFill>
            <a:schemeClr val="tx1"/>
          </a:solidFill>
          <a:latin typeface="+mn-lt"/>
          <a:ea typeface="+mn-ea"/>
          <a:cs typeface="+mn-cs"/>
        </a:defRPr>
      </a:lvl5pPr>
      <a:lvl6pPr marL="2279650" algn="l" defTabSz="911225" rtl="0" eaLnBrk="1" latinLnBrk="0" hangingPunct="1">
        <a:defRPr sz="1795" kern="1200">
          <a:solidFill>
            <a:schemeClr val="tx1"/>
          </a:solidFill>
          <a:latin typeface="+mn-lt"/>
          <a:ea typeface="+mn-ea"/>
          <a:cs typeface="+mn-cs"/>
        </a:defRPr>
      </a:lvl6pPr>
      <a:lvl7pPr marL="2735580" algn="l" defTabSz="911225" rtl="0" eaLnBrk="1" latinLnBrk="0" hangingPunct="1">
        <a:defRPr sz="1795" kern="1200">
          <a:solidFill>
            <a:schemeClr val="tx1"/>
          </a:solidFill>
          <a:latin typeface="+mn-lt"/>
          <a:ea typeface="+mn-ea"/>
          <a:cs typeface="+mn-cs"/>
        </a:defRPr>
      </a:lvl7pPr>
      <a:lvl8pPr marL="3191510" algn="l" defTabSz="911225" rtl="0" eaLnBrk="1" latinLnBrk="0" hangingPunct="1">
        <a:defRPr sz="1795" kern="1200">
          <a:solidFill>
            <a:schemeClr val="tx1"/>
          </a:solidFill>
          <a:latin typeface="+mn-lt"/>
          <a:ea typeface="+mn-ea"/>
          <a:cs typeface="+mn-cs"/>
        </a:defRPr>
      </a:lvl8pPr>
      <a:lvl9pPr marL="3647440" algn="l" defTabSz="911225"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slide" Target="slide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33.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6.emf"/><Relationship Id="rId5" Type="http://schemas.openxmlformats.org/officeDocument/2006/relationships/image" Target="../media/image11.png"/><Relationship Id="rId10" Type="http://schemas.openxmlformats.org/officeDocument/2006/relationships/customXml" Target="../ink/ink1.xml"/><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20.emf"/><Relationship Id="rId4" Type="http://schemas.openxmlformats.org/officeDocument/2006/relationships/image" Target="../media/image17.png"/><Relationship Id="rId9" Type="http://schemas.openxmlformats.org/officeDocument/2006/relationships/customXml" Target="../ink/ink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emf"/><Relationship Id="rId4" Type="http://schemas.openxmlformats.org/officeDocument/2006/relationships/image" Target="../media/image22.png"/><Relationship Id="rId9" Type="http://schemas.openxmlformats.org/officeDocument/2006/relationships/customXml" Target="../ink/ink3.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2"/>
          <p:cNvSpPr>
            <a:spLocks noChangeArrowheads="1"/>
          </p:cNvSpPr>
          <p:nvPr/>
        </p:nvSpPr>
        <p:spPr bwMode="auto">
          <a:xfrm>
            <a:off x="12680650" y="6270403"/>
            <a:ext cx="9479335" cy="1175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eaLnBrk="0" hangingPunct="0">
              <a:defRPr sz="2400" b="1">
                <a:solidFill>
                  <a:srgbClr val="FF0000"/>
                </a:solidFill>
                <a:latin typeface="Times New Roman" panose="02020603050405020304" pitchFamily="18" charset="0"/>
                <a:ea typeface="宋体" panose="02010600030101010101" pitchFamily="2" charset="-122"/>
              </a:defRPr>
            </a:lvl1pPr>
            <a:lvl2pPr marL="742950" indent="-285750" defTabSz="1217613" eaLnBrk="0" hangingPunct="0">
              <a:defRPr sz="2400" b="1">
                <a:solidFill>
                  <a:srgbClr val="FF0000"/>
                </a:solidFill>
                <a:latin typeface="Times New Roman" panose="02020603050405020304" pitchFamily="18" charset="0"/>
                <a:ea typeface="宋体" panose="02010600030101010101" pitchFamily="2" charset="-122"/>
              </a:defRPr>
            </a:lvl2pPr>
            <a:lvl3pPr marL="1143000" indent="-228600" defTabSz="1217613" eaLnBrk="0" hangingPunct="0">
              <a:defRPr sz="2400" b="1">
                <a:solidFill>
                  <a:srgbClr val="FF0000"/>
                </a:solidFill>
                <a:latin typeface="Times New Roman" panose="02020603050405020304" pitchFamily="18" charset="0"/>
                <a:ea typeface="宋体" panose="02010600030101010101" pitchFamily="2" charset="-122"/>
              </a:defRPr>
            </a:lvl3pPr>
            <a:lvl4pPr marL="1600200" indent="-228600" defTabSz="1217613" eaLnBrk="0" hangingPunct="0">
              <a:defRPr sz="2400" b="1">
                <a:solidFill>
                  <a:srgbClr val="FF0000"/>
                </a:solidFill>
                <a:latin typeface="Times New Roman" panose="02020603050405020304" pitchFamily="18" charset="0"/>
                <a:ea typeface="宋体" panose="02010600030101010101" pitchFamily="2" charset="-122"/>
              </a:defRPr>
            </a:lvl4pPr>
            <a:lvl5pPr marL="2057400" indent="-228600" defTabSz="1217613" eaLnBrk="0" hangingPunct="0">
              <a:defRPr sz="2400" b="1">
                <a:solidFill>
                  <a:srgbClr val="FF0000"/>
                </a:solidFill>
                <a:latin typeface="Times New Roman" panose="02020603050405020304" pitchFamily="18" charset="0"/>
                <a:ea typeface="宋体" panose="02010600030101010101" pitchFamily="2" charset="-122"/>
              </a:defRPr>
            </a:lvl5pPr>
            <a:lvl6pPr marL="2514600" indent="-228600" defTabSz="1217613"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6pPr>
            <a:lvl7pPr marL="2971800" indent="-228600" defTabSz="1217613"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7pPr>
            <a:lvl8pPr marL="3429000" indent="-228600" defTabSz="1217613"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8pPr>
            <a:lvl9pPr marL="3886200" indent="-228600" defTabSz="1217613"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9pPr>
          </a:lstStyle>
          <a:p>
            <a:pPr algn="r" eaLnBrk="1" hangingPunct="1">
              <a:lnSpc>
                <a:spcPct val="110000"/>
              </a:lnSpc>
            </a:pPr>
            <a:r>
              <a:rPr lang="zh-CN" altLang="zh-CN" sz="6397" dirty="0">
                <a:solidFill>
                  <a:schemeClr val="tx1"/>
                </a:solidFill>
                <a:ea typeface="微软雅黑" panose="020B0503020204020204" pitchFamily="34" charset="-122"/>
                <a:cs typeface="Times New Roman" panose="02020603050405020304" pitchFamily="18" charset="0"/>
              </a:rPr>
              <a:t>专题</a:t>
            </a:r>
            <a:r>
              <a:rPr lang="en-US" altLang="zh-CN" sz="6397" dirty="0">
                <a:solidFill>
                  <a:schemeClr val="tx1"/>
                </a:solidFill>
                <a:ea typeface="微软雅黑" panose="020B0503020204020204" pitchFamily="34" charset="-122"/>
                <a:cs typeface="Times New Roman" panose="02020603050405020304" pitchFamily="18" charset="0"/>
              </a:rPr>
              <a:t> 01</a:t>
            </a:r>
            <a:r>
              <a:rPr lang="zh-CN" altLang="zh-CN" sz="6397" dirty="0">
                <a:solidFill>
                  <a:schemeClr val="tx1"/>
                </a:solidFill>
                <a:ea typeface="微软雅黑" panose="020B0503020204020204" pitchFamily="34" charset="-122"/>
                <a:cs typeface="Times New Roman" panose="02020603050405020304" pitchFamily="18" charset="0"/>
              </a:rPr>
              <a:t>　地球</a:t>
            </a:r>
            <a:r>
              <a:rPr lang="zh-CN" altLang="en-US" sz="6397" dirty="0" smtClean="0">
                <a:solidFill>
                  <a:schemeClr val="tx1"/>
                </a:solidFill>
                <a:ea typeface="微软雅黑" panose="020B0503020204020204" pitchFamily="34" charset="-122"/>
                <a:cs typeface="Times New Roman" panose="02020603050405020304" pitchFamily="18" charset="0"/>
              </a:rPr>
              <a:t>与地球仪</a:t>
            </a:r>
            <a:endParaRPr lang="en-US" altLang="zh-CN" sz="6397" dirty="0">
              <a:solidFill>
                <a:schemeClr val="tx1"/>
              </a:solidFill>
              <a:ea typeface="微软雅黑" panose="020B0503020204020204" pitchFamily="34" charset="-122"/>
              <a:cs typeface="Times New Roman" panose="02020603050405020304" pitchFamily="18" charset="0"/>
            </a:endParaRPr>
          </a:p>
        </p:txBody>
      </p:sp>
      <p:cxnSp>
        <p:nvCxnSpPr>
          <p:cNvPr id="4" name="直接连接符 3"/>
          <p:cNvCxnSpPr/>
          <p:nvPr/>
        </p:nvCxnSpPr>
        <p:spPr>
          <a:xfrm>
            <a:off x="11727042" y="6052627"/>
            <a:ext cx="10168726" cy="0"/>
          </a:xfrm>
          <a:prstGeom prst="line">
            <a:avLst/>
          </a:prstGeom>
          <a:ln>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64" name="文本框 1"/>
          <p:cNvSpPr txBox="1">
            <a:spLocks noChangeArrowheads="1"/>
          </p:cNvSpPr>
          <p:nvPr/>
        </p:nvSpPr>
        <p:spPr bwMode="auto">
          <a:xfrm>
            <a:off x="11462826" y="4563000"/>
            <a:ext cx="10697159" cy="1445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0000"/>
                </a:solidFill>
                <a:latin typeface="Times New Roman" panose="02020603050405020304" pitchFamily="18" charset="0"/>
                <a:ea typeface="宋体" panose="02010600030101010101" pitchFamily="2" charset="-122"/>
              </a:defRPr>
            </a:lvl1pPr>
            <a:lvl2pPr marL="742950" indent="-285750" eaLnBrk="0" hangingPunct="0">
              <a:defRPr sz="2400" b="1">
                <a:solidFill>
                  <a:srgbClr val="FF00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FF00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FF00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9pPr>
          </a:lstStyle>
          <a:p>
            <a:pPr eaLnBrk="1" hangingPunct="1"/>
            <a:r>
              <a:rPr lang="en-US" altLang="zh-CN" sz="8796" dirty="0">
                <a:solidFill>
                  <a:schemeClr val="tx1"/>
                </a:solidFill>
                <a:latin typeface="方正粗黑宋简体" panose="02000000000000000000" pitchFamily="2" charset="-122"/>
                <a:ea typeface="方正粗黑宋简体" panose="02000000000000000000" pitchFamily="2" charset="-122"/>
              </a:rPr>
              <a:t>2021</a:t>
            </a:r>
            <a:r>
              <a:rPr lang="zh-CN" altLang="en-US" sz="8796" dirty="0">
                <a:solidFill>
                  <a:schemeClr val="tx1"/>
                </a:solidFill>
                <a:latin typeface="方正粗黑宋简体" panose="02000000000000000000" pitchFamily="2" charset="-122"/>
                <a:ea typeface="方正粗黑宋简体" panose="02000000000000000000" pitchFamily="2" charset="-122"/>
              </a:rPr>
              <a:t>高考一轮总复习</a:t>
            </a:r>
          </a:p>
        </p:txBody>
      </p:sp>
      <p:pic>
        <p:nvPicPr>
          <p:cNvPr id="100354" name="Picture 2" descr="C:\Users\Administrator\Desktop\1589546461(1).jpg"/>
          <p:cNvPicPr>
            <a:picLocks noChangeAspect="1" noChangeArrowheads="1"/>
          </p:cNvPicPr>
          <p:nvPr/>
        </p:nvPicPr>
        <p:blipFill>
          <a:blip r:embed="rId2" cstate="print">
            <a:lum bright="-10000" contrast="30000"/>
          </a:blip>
          <a:srcRect/>
          <a:stretch>
            <a:fillRect/>
          </a:stretch>
        </p:blipFill>
        <p:spPr bwMode="auto">
          <a:xfrm>
            <a:off x="1" y="1819409"/>
            <a:ext cx="10516984" cy="10077182"/>
          </a:xfrm>
          <a:prstGeom prst="diamond">
            <a:avLst/>
          </a:prstGeom>
          <a:solidFill>
            <a:srgbClr val="FFFFFF">
              <a:shade val="85000"/>
            </a:srgbClr>
          </a:solidFill>
          <a:ln>
            <a:noFill/>
          </a:ln>
          <a:effectLst>
            <a:reflection blurRad="12700" stA="38000" endPos="28000" dist="5000" dir="5400000" sy="-100000" algn="bl" rotWithShape="0"/>
          </a:effectLst>
        </p:spPr>
      </p:pic>
      <p:sp>
        <p:nvSpPr>
          <p:cNvPr id="7" name="TextBox 2">
            <a:hlinkClick r:id="rId3" action="ppaction://hlinksldjump"/>
          </p:cNvPr>
          <p:cNvSpPr txBox="1"/>
          <p:nvPr/>
        </p:nvSpPr>
        <p:spPr>
          <a:xfrm>
            <a:off x="12448441" y="9863676"/>
            <a:ext cx="8970592" cy="861768"/>
          </a:xfrm>
          <a:prstGeom prst="rect">
            <a:avLst/>
          </a:prstGeom>
          <a:noFill/>
        </p:spPr>
        <p:txBody>
          <a:bodyPr wrap="square" lIns="91433" tIns="45717" rIns="91433" bIns="45717" rtlCol="0">
            <a:spAutoFit/>
          </a:bodyPr>
          <a:lstStyle>
            <a:defPPr>
              <a:defRPr lang="zh-CN"/>
            </a:defPPr>
            <a:lvl1pPr>
              <a:defRPr sz="5000" b="1">
                <a:solidFill>
                  <a:srgbClr val="2A5CAA"/>
                </a:solidFill>
                <a:latin typeface="楷体" panose="02010609060101010101" pitchFamily="49" charset="-122"/>
                <a:ea typeface="楷体" panose="02010609060101010101" pitchFamily="49" charset="-122"/>
              </a:defRPr>
            </a:lvl1pPr>
          </a:lstStyle>
          <a:p>
            <a:r>
              <a:rPr lang="zh-CN" altLang="en-US" dirty="0" smtClean="0"/>
              <a:t>三、经纬网</a:t>
            </a:r>
            <a:endParaRPr lang="zh-CN" altLang="en-US" dirty="0"/>
          </a:p>
        </p:txBody>
      </p:sp>
      <p:sp>
        <p:nvSpPr>
          <p:cNvPr id="8" name="TextBox 2">
            <a:hlinkClick r:id="rId4" action="ppaction://hlinksldjump"/>
          </p:cNvPr>
          <p:cNvSpPr txBox="1"/>
          <p:nvPr/>
        </p:nvSpPr>
        <p:spPr>
          <a:xfrm>
            <a:off x="12448441" y="8878388"/>
            <a:ext cx="5436544" cy="861768"/>
          </a:xfrm>
          <a:prstGeom prst="rect">
            <a:avLst/>
          </a:prstGeom>
          <a:noFill/>
        </p:spPr>
        <p:txBody>
          <a:bodyPr wrap="square" lIns="91433" tIns="45717" rIns="91433" bIns="45717" rtlCol="0">
            <a:spAutoFit/>
          </a:bodyPr>
          <a:lstStyle/>
          <a:p>
            <a:r>
              <a:rPr lang="zh-CN" altLang="en-US" sz="5000" b="1" dirty="0" smtClean="0">
                <a:solidFill>
                  <a:srgbClr val="2A5CAA"/>
                </a:solidFill>
                <a:latin typeface="楷体" panose="02010609060101010101" pitchFamily="49" charset="-122"/>
                <a:ea typeface="楷体" panose="02010609060101010101" pitchFamily="49" charset="-122"/>
              </a:rPr>
              <a:t>二、地球仪</a:t>
            </a:r>
            <a:endParaRPr lang="zh-CN" altLang="en-US" sz="5000" b="1" dirty="0">
              <a:solidFill>
                <a:srgbClr val="2A5CAA"/>
              </a:solidFill>
              <a:latin typeface="楷体" panose="02010609060101010101" pitchFamily="49" charset="-122"/>
              <a:ea typeface="楷体" panose="02010609060101010101" pitchFamily="49" charset="-122"/>
            </a:endParaRPr>
          </a:p>
        </p:txBody>
      </p:sp>
      <p:sp>
        <p:nvSpPr>
          <p:cNvPr id="9" name="TextBox 2">
            <a:hlinkClick r:id="rId5" action="ppaction://hlinksldjump"/>
          </p:cNvPr>
          <p:cNvSpPr txBox="1"/>
          <p:nvPr/>
        </p:nvSpPr>
        <p:spPr>
          <a:xfrm>
            <a:off x="12448441" y="7893000"/>
            <a:ext cx="9711544" cy="861768"/>
          </a:xfrm>
          <a:prstGeom prst="rect">
            <a:avLst/>
          </a:prstGeom>
          <a:noFill/>
        </p:spPr>
        <p:txBody>
          <a:bodyPr wrap="square" lIns="91433" tIns="45717" rIns="91433" bIns="45717" rtlCol="0">
            <a:spAutoFit/>
          </a:bodyPr>
          <a:lstStyle/>
          <a:p>
            <a:r>
              <a:rPr lang="zh-CN" altLang="en-US" sz="5000" b="1" dirty="0" smtClean="0">
                <a:solidFill>
                  <a:srgbClr val="2A5CAA"/>
                </a:solidFill>
                <a:latin typeface="楷体" panose="02010609060101010101" pitchFamily="49" charset="-122"/>
                <a:ea typeface="楷体" panose="02010609060101010101" pitchFamily="49" charset="-122"/>
              </a:rPr>
              <a:t>一</a:t>
            </a:r>
            <a:r>
              <a:rPr lang="zh-CN" altLang="en-US" sz="5000" b="1" dirty="0">
                <a:solidFill>
                  <a:srgbClr val="2A5CAA"/>
                </a:solidFill>
                <a:latin typeface="楷体" panose="02010609060101010101" pitchFamily="49" charset="-122"/>
                <a:ea typeface="楷体" panose="02010609060101010101" pitchFamily="49" charset="-122"/>
              </a:rPr>
              <a:t>、地球的形状与</a:t>
            </a:r>
            <a:r>
              <a:rPr lang="zh-CN" altLang="en-US" sz="5000" b="1" dirty="0" smtClean="0">
                <a:solidFill>
                  <a:srgbClr val="2A5CAA"/>
                </a:solidFill>
                <a:latin typeface="楷体" panose="02010609060101010101" pitchFamily="49" charset="-122"/>
                <a:ea typeface="楷体" panose="02010609060101010101" pitchFamily="49" charset="-122"/>
              </a:rPr>
              <a:t>大小</a:t>
            </a:r>
            <a:endParaRPr lang="zh-CN" altLang="en-US" sz="5000" b="1" dirty="0">
              <a:solidFill>
                <a:srgbClr val="2A5CAA"/>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994344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64058" y="1842683"/>
            <a:ext cx="22126592" cy="1954311"/>
          </a:xfrm>
          <a:prstGeom prst="rect">
            <a:avLst/>
          </a:prstGeom>
          <a:noFill/>
        </p:spPr>
        <p:txBody>
          <a:bodyPr wrap="square" lIns="91433" tIns="45717" rIns="91433" bIns="45717" rtlCol="0">
            <a:spAutoFit/>
          </a:bodyPr>
          <a:lstStyle/>
          <a:p>
            <a:pPr>
              <a:lnSpc>
                <a:spcPct val="120000"/>
              </a:lnSpc>
            </a:pPr>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1</a:t>
            </a:r>
            <a:r>
              <a:rPr lang="zh-CN" altLang="en-US" sz="5400" b="1" dirty="0" smtClean="0">
                <a:latin typeface="宋体" panose="02010600030101010101" pitchFamily="2" charset="-122"/>
                <a:ea typeface="宋体" panose="02010600030101010101" pitchFamily="2" charset="-122"/>
              </a:rPr>
              <a:t>）总部</a:t>
            </a:r>
            <a:r>
              <a:rPr lang="zh-CN" altLang="en-US" sz="5400" b="1" dirty="0">
                <a:latin typeface="宋体" panose="02010600030101010101" pitchFamily="2" charset="-122"/>
                <a:ea typeface="宋体" panose="02010600030101010101" pitchFamily="2" charset="-122"/>
              </a:rPr>
              <a:t>位于江苏</a:t>
            </a:r>
            <a:r>
              <a:rPr lang="zh-CN" altLang="en-US" sz="5400" b="1" dirty="0" smtClean="0">
                <a:latin typeface="宋体" panose="02010600030101010101" pitchFamily="2" charset="-122"/>
                <a:ea typeface="宋体" panose="02010600030101010101" pitchFamily="2" charset="-122"/>
              </a:rPr>
              <a:t>徐州（约</a:t>
            </a:r>
            <a:r>
              <a:rPr lang="en-US" altLang="zh-CN" sz="5400" b="1" dirty="0">
                <a:latin typeface="宋体" panose="02010600030101010101" pitchFamily="2" charset="-122"/>
                <a:ea typeface="宋体" panose="02010600030101010101" pitchFamily="2" charset="-122"/>
              </a:rPr>
              <a:t>34°N</a:t>
            </a:r>
            <a:r>
              <a:rPr lang="zh-CN" altLang="en-US" sz="5400" b="1" dirty="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117°E</a:t>
            </a:r>
            <a:r>
              <a:rPr lang="zh-CN" altLang="en-US" sz="5400" b="1" dirty="0" smtClean="0">
                <a:latin typeface="宋体" panose="02010600030101010101" pitchFamily="2" charset="-122"/>
                <a:ea typeface="宋体" panose="02010600030101010101" pitchFamily="2" charset="-122"/>
              </a:rPr>
              <a:t>）的</a:t>
            </a:r>
            <a:r>
              <a:rPr lang="zh-CN" altLang="en-US" sz="5400" b="1" dirty="0">
                <a:latin typeface="宋体" panose="02010600030101010101" pitchFamily="2" charset="-122"/>
                <a:ea typeface="宋体" panose="02010600030101010101" pitchFamily="2" charset="-122"/>
              </a:rPr>
              <a:t>某企业承接了甲</a:t>
            </a:r>
            <a:r>
              <a:rPr lang="zh-CN" altLang="en-US" sz="5400" b="1" dirty="0" smtClean="0">
                <a:latin typeface="宋体" panose="02010600030101010101" pitchFamily="2" charset="-122"/>
                <a:ea typeface="宋体" panose="02010600030101010101" pitchFamily="2" charset="-122"/>
              </a:rPr>
              <a:t>国（下图）价值</a:t>
            </a:r>
            <a:r>
              <a:rPr lang="en-US" altLang="zh-CN" sz="5400" b="1" dirty="0">
                <a:latin typeface="宋体" panose="02010600030101010101" pitchFamily="2" charset="-122"/>
                <a:ea typeface="宋体" panose="02010600030101010101" pitchFamily="2" charset="-122"/>
              </a:rPr>
              <a:t>7.446</a:t>
            </a:r>
            <a:r>
              <a:rPr lang="zh-CN" altLang="en-US" sz="5400" b="1" dirty="0">
                <a:latin typeface="宋体" panose="02010600030101010101" pitchFamily="2" charset="-122"/>
                <a:ea typeface="宋体" panose="02010600030101010101" pitchFamily="2" charset="-122"/>
              </a:rPr>
              <a:t>亿美元的工程机械订单。据此完成下题。</a:t>
            </a: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grpSp>
        <p:nvGrpSpPr>
          <p:cNvPr id="13" name="组合 12"/>
          <p:cNvGrpSpPr/>
          <p:nvPr/>
        </p:nvGrpSpPr>
        <p:grpSpPr>
          <a:xfrm>
            <a:off x="1265164" y="736542"/>
            <a:ext cx="4272250" cy="855000"/>
            <a:chOff x="1265164" y="736542"/>
            <a:chExt cx="4272250" cy="855000"/>
          </a:xfrm>
        </p:grpSpPr>
        <p:sp>
          <p:nvSpPr>
            <p:cNvPr id="14" name="椭圆 13"/>
            <p:cNvSpPr/>
            <p:nvPr/>
          </p:nvSpPr>
          <p:spPr>
            <a:xfrm>
              <a:off x="1265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4800" b="1" dirty="0">
                  <a:ea typeface="宋体" panose="02010600030101010101" pitchFamily="2" charset="-122"/>
                </a:rPr>
                <a:t>五</a:t>
              </a:r>
            </a:p>
          </p:txBody>
        </p:sp>
        <p:sp>
          <p:nvSpPr>
            <p:cNvPr id="15" name="椭圆 14"/>
            <p:cNvSpPr/>
            <p:nvPr/>
          </p:nvSpPr>
          <p:spPr>
            <a:xfrm>
              <a:off x="2120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4800" b="1" dirty="0">
                  <a:ea typeface="宋体" panose="02010600030101010101" pitchFamily="2" charset="-122"/>
                </a:rPr>
                <a:t>组</a:t>
              </a:r>
            </a:p>
          </p:txBody>
        </p:sp>
        <p:sp>
          <p:nvSpPr>
            <p:cNvPr id="16" name="椭圆 15"/>
            <p:cNvSpPr/>
            <p:nvPr/>
          </p:nvSpPr>
          <p:spPr>
            <a:xfrm>
              <a:off x="2975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4800" b="1" dirty="0">
                  <a:ea typeface="宋体" panose="02010600030101010101" pitchFamily="2" charset="-122"/>
                </a:rPr>
                <a:t>题</a:t>
              </a:r>
            </a:p>
          </p:txBody>
        </p:sp>
        <p:sp>
          <p:nvSpPr>
            <p:cNvPr id="17" name="椭圆 16"/>
            <p:cNvSpPr/>
            <p:nvPr/>
          </p:nvSpPr>
          <p:spPr>
            <a:xfrm>
              <a:off x="382741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4800" b="1" dirty="0">
                  <a:ea typeface="宋体" panose="02010600030101010101" pitchFamily="2" charset="-122"/>
                </a:rPr>
                <a:t>讲</a:t>
              </a:r>
            </a:p>
          </p:txBody>
        </p:sp>
        <p:sp>
          <p:nvSpPr>
            <p:cNvPr id="18" name="椭圆 17"/>
            <p:cNvSpPr/>
            <p:nvPr/>
          </p:nvSpPr>
          <p:spPr>
            <a:xfrm>
              <a:off x="468241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4800" b="1" dirty="0">
                  <a:ea typeface="宋体" panose="02010600030101010101" pitchFamily="2" charset="-122"/>
                </a:rPr>
                <a:t>透</a:t>
              </a:r>
            </a:p>
          </p:txBody>
        </p:sp>
      </p:gr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0867" y="3393000"/>
            <a:ext cx="8207947" cy="6291371"/>
          </a:xfrm>
          <a:prstGeom prst="rect">
            <a:avLst/>
          </a:prstGeom>
        </p:spPr>
      </p:pic>
      <p:sp>
        <p:nvSpPr>
          <p:cNvPr id="22" name="矩形 21"/>
          <p:cNvSpPr/>
          <p:nvPr/>
        </p:nvSpPr>
        <p:spPr>
          <a:xfrm>
            <a:off x="1264058" y="4698000"/>
            <a:ext cx="13635086" cy="3354765"/>
          </a:xfrm>
          <a:prstGeom prst="rect">
            <a:avLst/>
          </a:prstGeom>
        </p:spPr>
        <p:txBody>
          <a:bodyPr wrap="square">
            <a:spAutoFit/>
          </a:bodyPr>
          <a:lstStyle/>
          <a:p>
            <a:pPr>
              <a:lnSpc>
                <a:spcPct val="120000"/>
              </a:lnSpc>
            </a:pPr>
            <a:r>
              <a:rPr lang="zh-CN" altLang="zh-CN" sz="5400" b="1" dirty="0">
                <a:latin typeface="宋体" panose="02010600030101010101" pitchFamily="2" charset="-122"/>
                <a:ea typeface="宋体" panose="02010600030101010101" pitchFamily="2" charset="-122"/>
              </a:rPr>
              <a:t>甲</a:t>
            </a:r>
            <a:r>
              <a:rPr lang="zh-CN" altLang="en-US" sz="5400" b="1" dirty="0">
                <a:latin typeface="宋体" panose="02010600030101010101" pitchFamily="2" charset="-122"/>
                <a:ea typeface="宋体" panose="02010600030101010101" pitchFamily="2" charset="-122"/>
              </a:rPr>
              <a:t>国</a:t>
            </a:r>
            <a:r>
              <a:rPr lang="zh-CN" altLang="en-US" sz="5400" b="1" dirty="0" smtClean="0">
                <a:latin typeface="宋体" panose="02010600030101010101" pitchFamily="2" charset="-122"/>
                <a:ea typeface="宋体" panose="02010600030101010101" pitchFamily="2" charset="-122"/>
              </a:rPr>
              <a:t>位于（</a:t>
            </a:r>
            <a:r>
              <a:rPr lang="zh-CN" altLang="zh-CN" sz="5400" b="1" dirty="0" smtClean="0">
                <a:latin typeface="宋体" panose="02010600030101010101" pitchFamily="2" charset="-122"/>
                <a:ea typeface="宋体" panose="02010600030101010101" pitchFamily="2" charset="-122"/>
              </a:rPr>
              <a:t>  </a:t>
            </a:r>
            <a:r>
              <a:rPr lang="zh-CN" altLang="en-US" sz="5400" b="1" dirty="0" smtClean="0">
                <a:latin typeface="宋体" panose="02010600030101010101" pitchFamily="2" charset="-122"/>
                <a:ea typeface="宋体" panose="02010600030101010101" pitchFamily="2" charset="-122"/>
              </a:rPr>
              <a:t>）</a:t>
            </a:r>
            <a:endParaRPr lang="en-US" altLang="zh-CN" sz="5400" b="1" dirty="0">
              <a:latin typeface="宋体" panose="02010600030101010101" pitchFamily="2" charset="-122"/>
              <a:ea typeface="宋体" panose="02010600030101010101" pitchFamily="2" charset="-122"/>
            </a:endParaRPr>
          </a:p>
          <a:p>
            <a:pPr>
              <a:lnSpc>
                <a:spcPct val="110000"/>
              </a:lnSpc>
            </a:pPr>
            <a:endParaRPr lang="zh-CN" altLang="zh-CN" sz="16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欧洲</a:t>
            </a:r>
            <a:r>
              <a:rPr lang="en-US" altLang="zh-CN" sz="5400" b="1" dirty="0">
                <a:latin typeface="宋体" panose="02010600030101010101" pitchFamily="2" charset="-122"/>
                <a:ea typeface="宋体" panose="02010600030101010101" pitchFamily="2" charset="-122"/>
              </a:rPr>
              <a:t> 	                 B.</a:t>
            </a:r>
            <a:r>
              <a:rPr lang="zh-CN" altLang="en-US" sz="5400" b="1" dirty="0">
                <a:latin typeface="宋体" panose="02010600030101010101" pitchFamily="2" charset="-122"/>
                <a:ea typeface="宋体" panose="02010600030101010101" pitchFamily="2" charset="-122"/>
              </a:rPr>
              <a:t>非洲</a:t>
            </a:r>
            <a:endParaRPr lang="zh-CN" altLang="zh-CN"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C.</a:t>
            </a:r>
            <a:r>
              <a:rPr lang="zh-CN" altLang="en-US" sz="5400" b="1" dirty="0">
                <a:latin typeface="宋体" panose="02010600030101010101" pitchFamily="2" charset="-122"/>
                <a:ea typeface="宋体" panose="02010600030101010101" pitchFamily="2" charset="-122"/>
              </a:rPr>
              <a:t>北美洲</a:t>
            </a:r>
            <a:r>
              <a:rPr lang="en-US" altLang="zh-CN" sz="5400" b="1" dirty="0">
                <a:latin typeface="宋体" panose="02010600030101010101" pitchFamily="2" charset="-122"/>
                <a:ea typeface="宋体" panose="02010600030101010101" pitchFamily="2" charset="-122"/>
              </a:rPr>
              <a:t> 	                 D.</a:t>
            </a:r>
            <a:r>
              <a:rPr lang="zh-CN" altLang="en-US" sz="5400" b="1" dirty="0">
                <a:latin typeface="宋体" panose="02010600030101010101" pitchFamily="2" charset="-122"/>
                <a:ea typeface="宋体" panose="02010600030101010101" pitchFamily="2" charset="-122"/>
              </a:rPr>
              <a:t>南美洲</a:t>
            </a:r>
            <a:endParaRPr lang="zh-CN" altLang="zh-CN" sz="5400" b="1" dirty="0">
              <a:latin typeface="宋体" panose="02010600030101010101" pitchFamily="2" charset="-122"/>
              <a:ea typeface="宋体" panose="02010600030101010101" pitchFamily="2" charset="-122"/>
            </a:endParaRPr>
          </a:p>
        </p:txBody>
      </p:sp>
      <p:sp>
        <p:nvSpPr>
          <p:cNvPr id="23" name="矩形 22"/>
          <p:cNvSpPr/>
          <p:nvPr/>
        </p:nvSpPr>
        <p:spPr>
          <a:xfrm>
            <a:off x="1343660" y="9154160"/>
            <a:ext cx="20410805" cy="4079240"/>
          </a:xfrm>
          <a:prstGeom prst="rect">
            <a:avLst/>
          </a:prstGeom>
        </p:spPr>
        <p:txBody>
          <a:bodyPr wrap="square">
            <a:spAutoFit/>
          </a:bodyPr>
          <a:lstStyle/>
          <a:p>
            <a:pPr>
              <a:lnSpc>
                <a:spcPct val="120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a:solidFill>
                  <a:srgbClr val="2A5CAA"/>
                </a:solidFill>
                <a:latin typeface="楷体" panose="02010609060101010101" pitchFamily="49" charset="-122"/>
                <a:ea typeface="楷体" panose="02010609060101010101" pitchFamily="49" charset="-122"/>
              </a:rPr>
              <a:t>本题考查</a:t>
            </a:r>
            <a:r>
              <a:rPr lang="zh-CN" altLang="en-US" sz="5400" b="1" dirty="0" smtClean="0">
                <a:solidFill>
                  <a:srgbClr val="2A5CAA"/>
                </a:solidFill>
                <a:latin typeface="楷体" panose="02010609060101010101" pitchFamily="49" charset="-122"/>
                <a:ea typeface="楷体" panose="02010609060101010101" pitchFamily="49" charset="-122"/>
              </a:rPr>
              <a:t>方格状经纬网图</a:t>
            </a:r>
            <a:r>
              <a:rPr lang="zh-CN" altLang="en-US" sz="5400" b="1" dirty="0">
                <a:solidFill>
                  <a:srgbClr val="2A5CAA"/>
                </a:solidFill>
                <a:latin typeface="楷体" panose="02010609060101010101" pitchFamily="49" charset="-122"/>
                <a:ea typeface="楷体" panose="02010609060101010101" pitchFamily="49" charset="-122"/>
              </a:rPr>
              <a:t>中地理位置的判读。由图可知甲国经纬度范围约为</a:t>
            </a:r>
            <a:r>
              <a:rPr lang="en-US" altLang="zh-CN" sz="5400" b="1" dirty="0" smtClean="0">
                <a:solidFill>
                  <a:srgbClr val="2A5CAA"/>
                </a:solidFill>
                <a:latin typeface="楷体" panose="02010609060101010101" pitchFamily="49" charset="-122"/>
                <a:ea typeface="楷体" panose="02010609060101010101" pitchFamily="49" charset="-122"/>
              </a:rPr>
              <a:t>60°W</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72°W</a:t>
            </a:r>
            <a:r>
              <a:rPr lang="zh-CN" altLang="en-US"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0</a:t>
            </a:r>
            <a:r>
              <a:rPr lang="en-US" altLang="zh-CN" sz="5400" b="1" dirty="0" smtClean="0">
                <a:solidFill>
                  <a:srgbClr val="2A5CAA"/>
                </a:solidFill>
                <a:latin typeface="楷体" panose="02010609060101010101" pitchFamily="49" charset="-122"/>
                <a:ea typeface="楷体" panose="02010609060101010101" pitchFamily="49" charset="-122"/>
              </a:rPr>
              <a:t>°</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11°N</a:t>
            </a:r>
            <a:r>
              <a:rPr lang="zh-CN" altLang="en-US" sz="5400" b="1" dirty="0">
                <a:solidFill>
                  <a:srgbClr val="2A5CAA"/>
                </a:solidFill>
                <a:latin typeface="楷体" panose="02010609060101010101" pitchFamily="49" charset="-122"/>
                <a:ea typeface="楷体" panose="02010609060101010101" pitchFamily="49" charset="-122"/>
              </a:rPr>
              <a:t>，位于西半球的赤道附近，且北部临海，结合世界大洲分布图可判定甲国位于南美洲北部，故</a:t>
            </a:r>
            <a:r>
              <a:rPr lang="en-US" altLang="zh-CN" sz="5400" b="1" dirty="0">
                <a:solidFill>
                  <a:srgbClr val="2A5CAA"/>
                </a:solidFill>
                <a:latin typeface="楷体" panose="02010609060101010101" pitchFamily="49" charset="-122"/>
                <a:ea typeface="楷体" panose="02010609060101010101" pitchFamily="49" charset="-122"/>
              </a:rPr>
              <a:t>D</a:t>
            </a:r>
            <a:r>
              <a:rPr lang="zh-CN" altLang="en-US" sz="5400" b="1" dirty="0">
                <a:solidFill>
                  <a:srgbClr val="2A5CAA"/>
                </a:solidFill>
                <a:latin typeface="楷体" panose="02010609060101010101" pitchFamily="49" charset="-122"/>
                <a:ea typeface="楷体" panose="02010609060101010101" pitchFamily="49" charset="-122"/>
              </a:rPr>
              <a:t>项正确。</a:t>
            </a:r>
          </a:p>
        </p:txBody>
      </p:sp>
      <p:sp>
        <p:nvSpPr>
          <p:cNvPr id="21" name="矩形 20"/>
          <p:cNvSpPr/>
          <p:nvPr/>
        </p:nvSpPr>
        <p:spPr>
          <a:xfrm>
            <a:off x="5126529" y="4743000"/>
            <a:ext cx="534121" cy="947247"/>
          </a:xfrm>
          <a:prstGeom prst="rect">
            <a:avLst/>
          </a:prstGeom>
        </p:spPr>
        <p:txBody>
          <a:bodyPr wrap="none">
            <a:spAutoFit/>
          </a:bodyPr>
          <a:lstStyle/>
          <a:p>
            <a:pPr>
              <a:lnSpc>
                <a:spcPct val="110000"/>
              </a:lnSpc>
            </a:pPr>
            <a:r>
              <a:rPr lang="en-US" altLang="zh-CN" sz="5400" b="1" dirty="0">
                <a:solidFill>
                  <a:srgbClr val="FF0000"/>
                </a:solidFill>
                <a:latin typeface="宋体" panose="02010600030101010101" pitchFamily="2" charset="-122"/>
                <a:ea typeface="宋体" panose="02010600030101010101" pitchFamily="2" charset="-122"/>
              </a:rPr>
              <a:t>D</a:t>
            </a:r>
            <a:endParaRPr lang="zh-CN" altLang="en-US" sz="48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1" name="TextBox 10"/>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方格状经纬网图中地理位置的判读方法</a:t>
            </a:r>
          </a:p>
        </p:txBody>
      </p:sp>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650" y="2897999"/>
            <a:ext cx="593340" cy="5763885"/>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0650" y="2673000"/>
            <a:ext cx="3505060" cy="945000"/>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0650" y="5913000"/>
            <a:ext cx="3505060" cy="945000"/>
          </a:xfrm>
          <a:prstGeom prst="rect">
            <a:avLst/>
          </a:prstGeom>
        </p:spPr>
      </p:pic>
      <p:sp>
        <p:nvSpPr>
          <p:cNvPr id="19" name="文本框 18"/>
          <p:cNvSpPr txBox="1"/>
          <p:nvPr/>
        </p:nvSpPr>
        <p:spPr>
          <a:xfrm>
            <a:off x="4521964" y="2791557"/>
            <a:ext cx="3262432" cy="707886"/>
          </a:xfrm>
          <a:prstGeom prst="rect">
            <a:avLst/>
          </a:prstGeom>
          <a:noFill/>
        </p:spPr>
        <p:txBody>
          <a:bodyPr wrap="none" rtlCol="0">
            <a:spAutoFit/>
          </a:bodyPr>
          <a:lstStyle/>
          <a:p>
            <a:r>
              <a:rPr lang="zh-CN" altLang="en-US" sz="4000" dirty="0">
                <a:latin typeface="黑体" panose="02010609060101010101" pitchFamily="49" charset="-122"/>
                <a:ea typeface="黑体" panose="02010609060101010101" pitchFamily="49" charset="-122"/>
              </a:rPr>
              <a:t>南北纬的区分</a:t>
            </a:r>
          </a:p>
        </p:txBody>
      </p:sp>
      <p:sp>
        <p:nvSpPr>
          <p:cNvPr id="23" name="文本框 22"/>
          <p:cNvSpPr txBox="1"/>
          <p:nvPr/>
        </p:nvSpPr>
        <p:spPr>
          <a:xfrm>
            <a:off x="4485876" y="6031557"/>
            <a:ext cx="3262432" cy="707886"/>
          </a:xfrm>
          <a:prstGeom prst="rect">
            <a:avLst/>
          </a:prstGeom>
          <a:noFill/>
        </p:spPr>
        <p:txBody>
          <a:bodyPr wrap="none" rtlCol="0">
            <a:spAutoFit/>
          </a:bodyPr>
          <a:lstStyle/>
          <a:p>
            <a:r>
              <a:rPr lang="zh-CN" altLang="en-US" sz="4000" dirty="0">
                <a:latin typeface="黑体" panose="02010609060101010101" pitchFamily="49" charset="-122"/>
                <a:ea typeface="黑体" panose="02010609060101010101" pitchFamily="49" charset="-122"/>
              </a:rPr>
              <a:t>东西经的区分</a:t>
            </a:r>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5650" y="9460638"/>
            <a:ext cx="17010000" cy="3237924"/>
          </a:xfrm>
          <a:prstGeom prst="rect">
            <a:avLst/>
          </a:prstGeom>
        </p:spPr>
      </p:pic>
      <p:pic>
        <p:nvPicPr>
          <p:cNvPr id="24" name="图片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3856" y="8865150"/>
            <a:ext cx="595488" cy="595488"/>
          </a:xfrm>
          <a:prstGeom prst="rect">
            <a:avLst/>
          </a:prstGeom>
        </p:spPr>
      </p:pic>
      <p:sp>
        <p:nvSpPr>
          <p:cNvPr id="25" name="矩形 24"/>
          <p:cNvSpPr/>
          <p:nvPr/>
        </p:nvSpPr>
        <p:spPr>
          <a:xfrm>
            <a:off x="4400650" y="4380779"/>
            <a:ext cx="15419606" cy="769441"/>
          </a:xfrm>
          <a:prstGeom prst="rect">
            <a:avLst/>
          </a:prstGeom>
        </p:spPr>
        <p:txBody>
          <a:bodyPr wrap="none">
            <a:spAutoFit/>
          </a:bodyPr>
          <a:lstStyle/>
          <a:p>
            <a:r>
              <a:rPr lang="zh-CN" altLang="en-US" sz="4400" b="1" dirty="0">
                <a:latin typeface="楷体" panose="02010609060101010101" pitchFamily="49" charset="-122"/>
                <a:ea typeface="楷体" panose="02010609060101010101" pitchFamily="49" charset="-122"/>
              </a:rPr>
              <a:t>纬度数由南向北增大的为北纬度，由北向南增大的为南纬度。</a:t>
            </a:r>
          </a:p>
        </p:txBody>
      </p:sp>
      <p:sp>
        <p:nvSpPr>
          <p:cNvPr id="29" name="矩形 28"/>
          <p:cNvSpPr/>
          <p:nvPr/>
        </p:nvSpPr>
        <p:spPr>
          <a:xfrm>
            <a:off x="4400650" y="7487990"/>
            <a:ext cx="15983863" cy="769441"/>
          </a:xfrm>
          <a:prstGeom prst="rect">
            <a:avLst/>
          </a:prstGeom>
        </p:spPr>
        <p:txBody>
          <a:bodyPr wrap="none">
            <a:spAutoFit/>
          </a:bodyPr>
          <a:lstStyle/>
          <a:p>
            <a:r>
              <a:rPr lang="zh-CN" altLang="en-US" sz="4400" b="1" dirty="0">
                <a:latin typeface="楷体" panose="02010609060101010101" pitchFamily="49" charset="-122"/>
                <a:ea typeface="楷体" panose="02010609060101010101" pitchFamily="49" charset="-122"/>
              </a:rPr>
              <a:t>经度数由西向东增大的为东经度，由东向西增大的为西经度。</a:t>
            </a:r>
          </a:p>
        </p:txBody>
      </p:sp>
      <p:sp>
        <p:nvSpPr>
          <p:cNvPr id="26" name="矩形 25"/>
          <p:cNvSpPr/>
          <p:nvPr/>
        </p:nvSpPr>
        <p:spPr>
          <a:xfrm>
            <a:off x="3809539" y="9378000"/>
            <a:ext cx="16574973" cy="3340735"/>
          </a:xfrm>
          <a:prstGeom prst="rect">
            <a:avLst/>
          </a:prstGeom>
        </p:spPr>
        <p:txBody>
          <a:bodyPr wrap="square">
            <a:spAutoFit/>
          </a:bodyPr>
          <a:lstStyle/>
          <a:p>
            <a:pPr>
              <a:lnSpc>
                <a:spcPct val="120000"/>
              </a:lnSpc>
            </a:pPr>
            <a:r>
              <a:rPr lang="zh-CN" altLang="en-US" sz="4400" b="1" dirty="0">
                <a:latin typeface="楷体" panose="02010609060101010101" pitchFamily="49" charset="-122"/>
                <a:ea typeface="楷体" panose="02010609060101010101" pitchFamily="49" charset="-122"/>
              </a:rPr>
              <a:t>上题图中纬度由南向北增大，可判定为北纬度；经度由东向西增大，可判断为西经度。根据甲国的范围综合可知其经纬度范围为60°W </a:t>
            </a:r>
            <a:r>
              <a:rPr lang="zh-CN" altLang="en-US" sz="4400" b="1" dirty="0" smtClean="0">
                <a:latin typeface="楷体" panose="02010609060101010101" pitchFamily="49" charset="-122"/>
                <a:ea typeface="楷体" panose="02010609060101010101" pitchFamily="49" charset="-122"/>
              </a:rPr>
              <a:t>～72</a:t>
            </a:r>
            <a:r>
              <a:rPr lang="zh-CN" altLang="en-US" sz="4400" b="1" dirty="0">
                <a:latin typeface="楷体" panose="02010609060101010101" pitchFamily="49" charset="-122"/>
                <a:ea typeface="楷体" panose="02010609060101010101" pitchFamily="49" charset="-122"/>
              </a:rPr>
              <a:t>°W，0</a:t>
            </a:r>
            <a:r>
              <a:rPr lang="zh-CN" altLang="en-US" sz="4400" b="1" dirty="0" smtClean="0">
                <a:latin typeface="楷体" panose="02010609060101010101" pitchFamily="49" charset="-122"/>
                <a:ea typeface="楷体" panose="02010609060101010101" pitchFamily="49" charset="-122"/>
              </a:rPr>
              <a:t>°～11</a:t>
            </a:r>
            <a:r>
              <a:rPr lang="zh-CN" altLang="en-US" sz="4400" b="1" dirty="0">
                <a:latin typeface="楷体" panose="02010609060101010101" pitchFamily="49" charset="-122"/>
                <a:ea typeface="楷体" panose="02010609060101010101" pitchFamily="49" charset="-122"/>
              </a:rPr>
              <a:t>°N，属于西半球的低纬度，且北部临海，结合世界各大洲分布图判定甲国位于南美洲北部。</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30831" y="741192"/>
            <a:ext cx="7109639" cy="923330"/>
          </a:xfrm>
          <a:prstGeom prst="rect">
            <a:avLst/>
          </a:prstGeom>
          <a:noFill/>
        </p:spPr>
        <p:txBody>
          <a:bodyPr wrap="none" rtlCol="0">
            <a:spAutoFit/>
          </a:bodyPr>
          <a:lstStyle/>
          <a:p>
            <a:r>
              <a:rPr lang="zh-CN" altLang="en-US" sz="5400" dirty="0">
                <a:solidFill>
                  <a:srgbClr val="FF0000"/>
                </a:solidFill>
                <a:latin typeface="黑体" panose="02010609060101010101" pitchFamily="49" charset="-122"/>
                <a:ea typeface="黑体" panose="02010609060101010101" pitchFamily="49" charset="-122"/>
              </a:rPr>
              <a:t>四分格法记忆世界简图</a:t>
            </a:r>
          </a:p>
        </p:txBody>
      </p:sp>
      <p:sp>
        <p:nvSpPr>
          <p:cNvPr id="37" name="对角圆角矩形 36"/>
          <p:cNvSpPr/>
          <p:nvPr/>
        </p:nvSpPr>
        <p:spPr>
          <a:xfrm>
            <a:off x="1250650" y="702107"/>
            <a:ext cx="3420000" cy="900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4" name="文本框 5"/>
          <p:cNvSpPr txBox="1"/>
          <p:nvPr/>
        </p:nvSpPr>
        <p:spPr>
          <a:xfrm>
            <a:off x="1790650" y="648000"/>
            <a:ext cx="2396810" cy="954107"/>
          </a:xfrm>
          <a:prstGeom prst="rect">
            <a:avLst/>
          </a:prstGeom>
          <a:noFill/>
        </p:spPr>
        <p:txBody>
          <a:bodyPr wrap="none" rtlCol="0" anchor="ctr" anchorCtr="1">
            <a:spAutoFit/>
          </a:bodyPr>
          <a:lstStyle/>
          <a:p>
            <a:r>
              <a:rPr lang="zh-CN" altLang="en-US" sz="5600" b="1" dirty="0">
                <a:solidFill>
                  <a:schemeClr val="bg1"/>
                </a:solidFill>
                <a:latin typeface="黑体" panose="02010609060101010101" pitchFamily="49" charset="-122"/>
                <a:ea typeface="黑体" panose="02010609060101010101" pitchFamily="49" charset="-122"/>
              </a:rPr>
              <a:t>小积累</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650" y="3123000"/>
            <a:ext cx="16514999" cy="8794192"/>
          </a:xfrm>
          <a:prstGeom prst="rect">
            <a:avLst/>
          </a:prstGeom>
        </p:spPr>
      </p:pic>
      <p:pic>
        <p:nvPicPr>
          <p:cNvPr id="9" name="图片 8">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50652" y="855727"/>
            <a:ext cx="21721592" cy="5078307"/>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a:t>
            </a:r>
            <a:r>
              <a:rPr lang="en-US" altLang="zh-CN" sz="5400" b="1" dirty="0" smtClean="0">
                <a:latin typeface="+mn-ea"/>
              </a:rPr>
              <a:t>2</a:t>
            </a:r>
            <a:r>
              <a:rPr lang="zh-CN" altLang="en-US" sz="5400" b="1" dirty="0" smtClean="0">
                <a:latin typeface="+mn-ea"/>
              </a:rPr>
              <a:t>）</a:t>
            </a:r>
            <a:r>
              <a:rPr lang="zh-CN" altLang="en-US" sz="5400" b="1" dirty="0">
                <a:latin typeface="宋体" panose="02010600030101010101" pitchFamily="2" charset="-122"/>
                <a:ea typeface="宋体" panose="02010600030101010101" pitchFamily="2" charset="-122"/>
              </a:rPr>
              <a:t>图示为经纬网示意图。读图，完成下题</a:t>
            </a:r>
            <a:r>
              <a:rPr lang="zh-CN" altLang="en-US" sz="5400" b="1" dirty="0" smtClean="0">
                <a:latin typeface="宋体" panose="02010600030101010101" pitchFamily="2" charset="-122"/>
                <a:ea typeface="宋体" panose="02010600030101010101" pitchFamily="2" charset="-122"/>
              </a:rPr>
              <a:t>。</a:t>
            </a:r>
            <a:endParaRPr lang="zh-CN" altLang="en-US" sz="5400" b="1" dirty="0">
              <a:latin typeface="宋体" panose="02010600030101010101" pitchFamily="2" charset="-122"/>
              <a:ea typeface="宋体" panose="02010600030101010101" pitchFamily="2" charset="-122"/>
            </a:endParaRPr>
          </a:p>
          <a:p>
            <a:pPr>
              <a:lnSpc>
                <a:spcPct val="120000"/>
              </a:lnSpc>
            </a:pPr>
            <a:r>
              <a:rPr lang="zh-CN" altLang="en-US" sz="5400" b="1" dirty="0" smtClean="0">
                <a:latin typeface="宋体" panose="02010600030101010101" pitchFamily="2" charset="-122"/>
                <a:ea typeface="宋体" panose="02010600030101010101" pitchFamily="2" charset="-122"/>
              </a:rPr>
              <a:t>图</a:t>
            </a:r>
            <a:r>
              <a:rPr lang="zh-CN" altLang="en-US" sz="5400" b="1" dirty="0">
                <a:latin typeface="宋体" panose="02010600030101010101" pitchFamily="2" charset="-122"/>
                <a:ea typeface="宋体" panose="02010600030101010101" pitchFamily="2" charset="-122"/>
              </a:rPr>
              <a:t>中四地，位于西半球</a:t>
            </a:r>
            <a:r>
              <a:rPr lang="zh-CN" altLang="en-US" sz="5400" b="1" dirty="0" smtClean="0">
                <a:latin typeface="宋体" panose="02010600030101010101" pitchFamily="2" charset="-122"/>
                <a:ea typeface="宋体" panose="02010600030101010101" pitchFamily="2" charset="-122"/>
              </a:rPr>
              <a:t>低纬度</a:t>
            </a:r>
            <a:endParaRPr lang="en-US" altLang="zh-CN" sz="5400" b="1" dirty="0" smtClean="0">
              <a:latin typeface="宋体" panose="02010600030101010101" pitchFamily="2" charset="-122"/>
              <a:ea typeface="宋体" panose="02010600030101010101" pitchFamily="2" charset="-122"/>
            </a:endParaRPr>
          </a:p>
          <a:p>
            <a:pPr>
              <a:lnSpc>
                <a:spcPct val="120000"/>
              </a:lnSpc>
            </a:pPr>
            <a:r>
              <a:rPr lang="zh-CN" altLang="en-US" sz="5400" b="1" dirty="0" smtClean="0">
                <a:latin typeface="宋体" panose="02010600030101010101" pitchFamily="2" charset="-122"/>
                <a:ea typeface="宋体" panose="02010600030101010101" pitchFamily="2" charset="-122"/>
              </a:rPr>
              <a:t>地区</a:t>
            </a:r>
            <a:r>
              <a:rPr lang="zh-CN" altLang="en-US" sz="5400" b="1" dirty="0">
                <a:latin typeface="宋体" panose="02010600030101010101" pitchFamily="2" charset="-122"/>
                <a:ea typeface="宋体" panose="02010600030101010101" pitchFamily="2" charset="-122"/>
              </a:rPr>
              <a:t>的是</a:t>
            </a:r>
            <a:r>
              <a:rPr lang="zh-CN" altLang="en-US" sz="5400" b="1" dirty="0" smtClean="0">
                <a:latin typeface="宋体" panose="02010600030101010101" pitchFamily="2" charset="-122"/>
                <a:ea typeface="宋体" panose="02010600030101010101" pitchFamily="2" charset="-122"/>
              </a:rPr>
              <a:t>（   ）</a:t>
            </a:r>
            <a:endParaRPr lang="zh-CN" altLang="en-US" sz="5400" b="1" dirty="0">
              <a:latin typeface="宋体" panose="02010600030101010101" pitchFamily="2" charset="-122"/>
              <a:ea typeface="宋体" panose="02010600030101010101" pitchFamily="2" charset="-122"/>
            </a:endParaRPr>
          </a:p>
          <a:p>
            <a:pPr>
              <a:lnSpc>
                <a:spcPct val="120000"/>
              </a:lnSpc>
            </a:pPr>
            <a:r>
              <a:rPr lang="en-US" altLang="zh-CN" sz="5400" b="1" dirty="0" err="1" smtClean="0">
                <a:latin typeface="宋体" panose="02010600030101010101" pitchFamily="2" charset="-122"/>
                <a:ea typeface="宋体" panose="02010600030101010101" pitchFamily="2" charset="-122"/>
              </a:rPr>
              <a:t>A.a</a:t>
            </a:r>
            <a:r>
              <a:rPr lang="en-US" altLang="zh-CN" sz="5400" b="1" dirty="0" smtClean="0">
                <a:latin typeface="宋体" panose="02010600030101010101" pitchFamily="2" charset="-122"/>
                <a:ea typeface="宋体" panose="02010600030101010101" pitchFamily="2" charset="-122"/>
              </a:rPr>
              <a:t>     </a:t>
            </a:r>
            <a:r>
              <a:rPr lang="en-US" altLang="zh-CN" sz="5400" b="1" dirty="0" err="1" smtClean="0">
                <a:latin typeface="宋体" panose="02010600030101010101" pitchFamily="2" charset="-122"/>
                <a:ea typeface="宋体" panose="02010600030101010101" pitchFamily="2" charset="-122"/>
              </a:rPr>
              <a:t>B.b</a:t>
            </a:r>
            <a:r>
              <a:rPr lang="en-US" altLang="zh-CN" sz="5400" b="1" dirty="0" smtClean="0">
                <a:latin typeface="宋体" panose="02010600030101010101" pitchFamily="2" charset="-122"/>
                <a:ea typeface="宋体" panose="02010600030101010101" pitchFamily="2" charset="-122"/>
              </a:rPr>
              <a:t>    </a:t>
            </a:r>
          </a:p>
          <a:p>
            <a:pPr>
              <a:lnSpc>
                <a:spcPct val="120000"/>
              </a:lnSpc>
            </a:pPr>
            <a:r>
              <a:rPr lang="en-US" altLang="zh-CN" sz="5400" b="1" dirty="0" err="1" smtClean="0">
                <a:latin typeface="宋体" panose="02010600030101010101" pitchFamily="2" charset="-122"/>
                <a:ea typeface="宋体" panose="02010600030101010101" pitchFamily="2" charset="-122"/>
              </a:rPr>
              <a:t>C.c</a:t>
            </a:r>
            <a:r>
              <a:rPr lang="en-US" altLang="zh-CN" sz="5400" b="1" dirty="0" smtClean="0">
                <a:latin typeface="宋体" panose="02010600030101010101" pitchFamily="2" charset="-122"/>
                <a:ea typeface="宋体" panose="02010600030101010101" pitchFamily="2" charset="-122"/>
              </a:rPr>
              <a:t>     </a:t>
            </a:r>
            <a:r>
              <a:rPr lang="en-US" altLang="zh-CN" sz="5400" b="1" dirty="0" err="1" smtClean="0">
                <a:latin typeface="宋体" panose="02010600030101010101" pitchFamily="2" charset="-122"/>
                <a:ea typeface="宋体" panose="02010600030101010101" pitchFamily="2" charset="-122"/>
              </a:rPr>
              <a:t>D.d</a:t>
            </a:r>
            <a:endParaRPr lang="en-US" altLang="zh-CN" sz="5400" b="1" dirty="0">
              <a:latin typeface="宋体" panose="02010600030101010101" pitchFamily="2" charset="-122"/>
              <a:ea typeface="宋体" panose="02010600030101010101" pitchFamily="2" charset="-122"/>
            </a:endParaRP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9" name="矩形 8"/>
          <p:cNvSpPr/>
          <p:nvPr/>
        </p:nvSpPr>
        <p:spPr>
          <a:xfrm>
            <a:off x="5075650" y="2853000"/>
            <a:ext cx="647934" cy="978538"/>
          </a:xfrm>
          <a:prstGeom prst="rect">
            <a:avLst/>
          </a:prstGeom>
        </p:spPr>
        <p:txBody>
          <a:bodyPr wrap="square">
            <a:spAutoFit/>
          </a:bodyPr>
          <a:lstStyle/>
          <a:p>
            <a:pPr>
              <a:lnSpc>
                <a:spcPct val="110000"/>
              </a:lnSpc>
            </a:pPr>
            <a:r>
              <a:rPr lang="en-US" altLang="zh-CN" sz="5400" b="1" dirty="0">
                <a:solidFill>
                  <a:srgbClr val="FF0000"/>
                </a:solidFill>
                <a:latin typeface="宋体" panose="02010600030101010101" pitchFamily="2" charset="-122"/>
                <a:ea typeface="宋体" panose="02010600030101010101" pitchFamily="2" charset="-122"/>
              </a:rPr>
              <a:t>A</a:t>
            </a:r>
            <a:endParaRPr lang="zh-CN" altLang="en-US" sz="4800" dirty="0">
              <a:ea typeface="宋体" panose="02010600030101010101" pitchFamily="2"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5649" y="2162654"/>
            <a:ext cx="10056813" cy="536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1343392" y="6183000"/>
            <a:ext cx="20430000" cy="6740307"/>
          </a:xfrm>
          <a:prstGeom prst="rect">
            <a:avLst/>
          </a:prstGeom>
        </p:spPr>
        <p:txBody>
          <a:bodyPr wrap="square">
            <a:spAutoFit/>
          </a:bodyPr>
          <a:lstStyle/>
          <a:p>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a:solidFill>
                  <a:srgbClr val="2A5CAA"/>
                </a:solidFill>
                <a:latin typeface="楷体" panose="02010609060101010101" pitchFamily="49" charset="-122"/>
                <a:ea typeface="楷体" panose="02010609060101010101" pitchFamily="49" charset="-122"/>
              </a:rPr>
              <a:t>本题考查经纬网图中</a:t>
            </a:r>
            <a:r>
              <a:rPr lang="zh-CN" altLang="en-US" sz="5400" b="1" dirty="0" smtClean="0">
                <a:solidFill>
                  <a:srgbClr val="2A5CAA"/>
                </a:solidFill>
                <a:latin typeface="楷体" panose="02010609060101010101" pitchFamily="49" charset="-122"/>
                <a:ea typeface="楷体" panose="02010609060101010101" pitchFamily="49" charset="-122"/>
              </a:rPr>
              <a:t>地</a:t>
            </a:r>
            <a:endParaRPr lang="en-US" altLang="zh-CN" sz="5400" b="1" dirty="0" smtClean="0">
              <a:solidFill>
                <a:srgbClr val="2A5CAA"/>
              </a:solidFill>
              <a:latin typeface="楷体" panose="02010609060101010101" pitchFamily="49" charset="-122"/>
              <a:ea typeface="楷体" panose="02010609060101010101" pitchFamily="49" charset="-122"/>
            </a:endParaRPr>
          </a:p>
          <a:p>
            <a:r>
              <a:rPr lang="zh-CN" altLang="en-US" sz="5400" b="1" dirty="0" smtClean="0">
                <a:solidFill>
                  <a:srgbClr val="2A5CAA"/>
                </a:solidFill>
                <a:latin typeface="楷体" panose="02010609060101010101" pitchFamily="49" charset="-122"/>
                <a:ea typeface="楷体" panose="02010609060101010101" pitchFamily="49" charset="-122"/>
              </a:rPr>
              <a:t>理</a:t>
            </a:r>
            <a:r>
              <a:rPr lang="zh-CN" altLang="en-US" sz="5400" b="1" dirty="0">
                <a:solidFill>
                  <a:srgbClr val="2A5CAA"/>
                </a:solidFill>
                <a:latin typeface="楷体" panose="02010609060101010101" pitchFamily="49" charset="-122"/>
                <a:ea typeface="楷体" panose="02010609060101010101" pitchFamily="49" charset="-122"/>
              </a:rPr>
              <a:t>位置的判断。东西半球</a:t>
            </a:r>
            <a:r>
              <a:rPr lang="zh-CN" altLang="en-US" sz="5400" b="1" dirty="0" smtClean="0">
                <a:solidFill>
                  <a:srgbClr val="2A5CAA"/>
                </a:solidFill>
                <a:latin typeface="楷体" panose="02010609060101010101" pitchFamily="49" charset="-122"/>
                <a:ea typeface="楷体" panose="02010609060101010101" pitchFamily="49" charset="-122"/>
              </a:rPr>
              <a:t>的分</a:t>
            </a:r>
            <a:endParaRPr lang="en-US" altLang="zh-CN" sz="5400" b="1" dirty="0" smtClean="0">
              <a:solidFill>
                <a:srgbClr val="2A5CAA"/>
              </a:solidFill>
              <a:latin typeface="楷体" panose="02010609060101010101" pitchFamily="49" charset="-122"/>
              <a:ea typeface="楷体" panose="02010609060101010101" pitchFamily="49" charset="-122"/>
            </a:endParaRPr>
          </a:p>
          <a:p>
            <a:r>
              <a:rPr lang="zh-CN" altLang="en-US" sz="5400" b="1" dirty="0" smtClean="0">
                <a:solidFill>
                  <a:srgbClr val="2A5CAA"/>
                </a:solidFill>
                <a:latin typeface="楷体" panose="02010609060101010101" pitchFamily="49" charset="-122"/>
                <a:ea typeface="楷体" panose="02010609060101010101" pitchFamily="49" charset="-122"/>
              </a:rPr>
              <a:t>界线</a:t>
            </a:r>
            <a:r>
              <a:rPr lang="zh-CN" altLang="en-US" sz="5400" b="1" dirty="0">
                <a:solidFill>
                  <a:srgbClr val="2A5CAA"/>
                </a:solidFill>
                <a:latin typeface="楷体" panose="02010609060101010101" pitchFamily="49" charset="-122"/>
                <a:ea typeface="楷体" panose="02010609060101010101" pitchFamily="49" charset="-122"/>
              </a:rPr>
              <a:t>为</a:t>
            </a:r>
            <a:r>
              <a:rPr lang="en-US" altLang="zh-CN" sz="5400" b="1" dirty="0">
                <a:solidFill>
                  <a:srgbClr val="2A5CAA"/>
                </a:solidFill>
                <a:latin typeface="楷体" panose="02010609060101010101" pitchFamily="49" charset="-122"/>
                <a:ea typeface="楷体" panose="02010609060101010101" pitchFamily="49" charset="-122"/>
              </a:rPr>
              <a:t>20°W</a:t>
            </a:r>
            <a:r>
              <a:rPr lang="zh-CN" altLang="en-US" sz="5400" b="1" dirty="0">
                <a:solidFill>
                  <a:srgbClr val="2A5CAA"/>
                </a:solidFill>
                <a:latin typeface="楷体" panose="02010609060101010101" pitchFamily="49" charset="-122"/>
                <a:ea typeface="楷体" panose="02010609060101010101" pitchFamily="49" charset="-122"/>
              </a:rPr>
              <a:t>和</a:t>
            </a:r>
            <a:r>
              <a:rPr lang="en-US" altLang="zh-CN" sz="5400" b="1" dirty="0">
                <a:solidFill>
                  <a:srgbClr val="2A5CAA"/>
                </a:solidFill>
                <a:latin typeface="楷体" panose="02010609060101010101" pitchFamily="49" charset="-122"/>
                <a:ea typeface="楷体" panose="02010609060101010101" pitchFamily="49" charset="-122"/>
              </a:rPr>
              <a:t>160°E</a:t>
            </a:r>
            <a:r>
              <a:rPr lang="zh-CN" altLang="en-US" sz="5400" b="1" dirty="0">
                <a:solidFill>
                  <a:srgbClr val="2A5CAA"/>
                </a:solidFill>
                <a:latin typeface="楷体" panose="02010609060101010101" pitchFamily="49" charset="-122"/>
                <a:ea typeface="楷体" panose="02010609060101010101" pitchFamily="49" charset="-122"/>
              </a:rPr>
              <a:t>，东半球的范围为</a:t>
            </a:r>
            <a:r>
              <a:rPr lang="en-US" altLang="zh-CN" sz="5400" b="1" dirty="0" smtClean="0">
                <a:solidFill>
                  <a:srgbClr val="2A5CAA"/>
                </a:solidFill>
                <a:latin typeface="楷体" panose="02010609060101010101" pitchFamily="49" charset="-122"/>
                <a:ea typeface="楷体" panose="02010609060101010101" pitchFamily="49" charset="-122"/>
              </a:rPr>
              <a:t>20°W</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0°</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160°E</a:t>
            </a:r>
            <a:r>
              <a:rPr lang="zh-CN" altLang="en-US" sz="5400" b="1" dirty="0">
                <a:solidFill>
                  <a:srgbClr val="2A5CAA"/>
                </a:solidFill>
                <a:latin typeface="楷体" panose="02010609060101010101" pitchFamily="49" charset="-122"/>
                <a:ea typeface="楷体" panose="02010609060101010101" pitchFamily="49" charset="-122"/>
              </a:rPr>
              <a:t>，西半球的范围为</a:t>
            </a:r>
            <a:r>
              <a:rPr lang="en-US" altLang="zh-CN" sz="5400" b="1" dirty="0" smtClean="0">
                <a:solidFill>
                  <a:srgbClr val="2A5CAA"/>
                </a:solidFill>
                <a:latin typeface="楷体" panose="02010609060101010101" pitchFamily="49" charset="-122"/>
                <a:ea typeface="楷体" panose="02010609060101010101" pitchFamily="49" charset="-122"/>
              </a:rPr>
              <a:t>160°E</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180°</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20°W</a:t>
            </a:r>
            <a:r>
              <a:rPr lang="zh-CN" altLang="en-US" sz="5400" b="1" dirty="0">
                <a:solidFill>
                  <a:srgbClr val="2A5CAA"/>
                </a:solidFill>
                <a:latin typeface="楷体" panose="02010609060101010101" pitchFamily="49" charset="-122"/>
                <a:ea typeface="楷体" panose="02010609060101010101" pitchFamily="49" charset="-122"/>
              </a:rPr>
              <a:t>；低纬度地区的纬度范围为</a:t>
            </a:r>
            <a:r>
              <a:rPr lang="en-US" altLang="zh-CN" sz="5400" b="1" dirty="0">
                <a:solidFill>
                  <a:srgbClr val="2A5CAA"/>
                </a:solidFill>
                <a:latin typeface="楷体" panose="02010609060101010101" pitchFamily="49" charset="-122"/>
                <a:ea typeface="楷体" panose="02010609060101010101" pitchFamily="49" charset="-122"/>
              </a:rPr>
              <a:t>0</a:t>
            </a:r>
            <a:r>
              <a:rPr lang="en-US" altLang="zh-CN" sz="5400" b="1" dirty="0" smtClean="0">
                <a:solidFill>
                  <a:srgbClr val="2A5CAA"/>
                </a:solidFill>
                <a:latin typeface="楷体" panose="02010609060101010101" pitchFamily="49" charset="-122"/>
                <a:ea typeface="楷体" panose="02010609060101010101" pitchFamily="49" charset="-122"/>
              </a:rPr>
              <a:t>°</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30</a:t>
            </a:r>
            <a:r>
              <a:rPr lang="en-US" altLang="zh-CN" sz="5400" b="1" dirty="0">
                <a:solidFill>
                  <a:srgbClr val="2A5CAA"/>
                </a:solidFill>
                <a:latin typeface="楷体" panose="02010609060101010101" pitchFamily="49" charset="-122"/>
                <a:ea typeface="楷体" panose="02010609060101010101" pitchFamily="49" charset="-122"/>
              </a:rPr>
              <a:t>°</a:t>
            </a:r>
            <a:r>
              <a:rPr lang="zh-CN" altLang="en-US" sz="5400" b="1" dirty="0">
                <a:solidFill>
                  <a:srgbClr val="2A5CAA"/>
                </a:solidFill>
                <a:latin typeface="楷体" panose="02010609060101010101" pitchFamily="49" charset="-122"/>
                <a:ea typeface="楷体" panose="02010609060101010101" pitchFamily="49" charset="-122"/>
              </a:rPr>
              <a:t>，中纬度地区的纬度范围为</a:t>
            </a:r>
            <a:r>
              <a:rPr lang="en-US" altLang="zh-CN" sz="5400" b="1" dirty="0">
                <a:solidFill>
                  <a:srgbClr val="2A5CAA"/>
                </a:solidFill>
                <a:latin typeface="楷体" panose="02010609060101010101" pitchFamily="49" charset="-122"/>
                <a:ea typeface="楷体" panose="02010609060101010101" pitchFamily="49" charset="-122"/>
              </a:rPr>
              <a:t>30</a:t>
            </a:r>
            <a:r>
              <a:rPr lang="en-US" altLang="zh-CN" sz="5400" b="1" dirty="0" smtClean="0">
                <a:solidFill>
                  <a:srgbClr val="2A5CAA"/>
                </a:solidFill>
                <a:latin typeface="楷体" panose="02010609060101010101" pitchFamily="49" charset="-122"/>
                <a:ea typeface="楷体" panose="02010609060101010101" pitchFamily="49" charset="-122"/>
              </a:rPr>
              <a:t>°</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60</a:t>
            </a:r>
            <a:r>
              <a:rPr lang="en-US" altLang="zh-CN" sz="5400" b="1" dirty="0">
                <a:solidFill>
                  <a:srgbClr val="2A5CAA"/>
                </a:solidFill>
                <a:latin typeface="楷体" panose="02010609060101010101" pitchFamily="49" charset="-122"/>
                <a:ea typeface="楷体" panose="02010609060101010101" pitchFamily="49" charset="-122"/>
              </a:rPr>
              <a:t>°</a:t>
            </a:r>
            <a:r>
              <a:rPr lang="zh-CN" altLang="en-US" sz="5400" b="1" dirty="0">
                <a:solidFill>
                  <a:srgbClr val="2A5CAA"/>
                </a:solidFill>
                <a:latin typeface="楷体" panose="02010609060101010101" pitchFamily="49" charset="-122"/>
                <a:ea typeface="楷体" panose="02010609060101010101" pitchFamily="49" charset="-122"/>
              </a:rPr>
              <a:t>，高纬度地区的纬度范围为</a:t>
            </a:r>
            <a:r>
              <a:rPr lang="en-US" altLang="zh-CN" sz="5400" b="1" dirty="0">
                <a:solidFill>
                  <a:srgbClr val="2A5CAA"/>
                </a:solidFill>
                <a:latin typeface="楷体" panose="02010609060101010101" pitchFamily="49" charset="-122"/>
                <a:ea typeface="楷体" panose="02010609060101010101" pitchFamily="49" charset="-122"/>
              </a:rPr>
              <a:t>60</a:t>
            </a:r>
            <a:r>
              <a:rPr lang="en-US" altLang="zh-CN" sz="5400" b="1" dirty="0" smtClean="0">
                <a:solidFill>
                  <a:srgbClr val="2A5CAA"/>
                </a:solidFill>
                <a:latin typeface="楷体" panose="02010609060101010101" pitchFamily="49" charset="-122"/>
                <a:ea typeface="楷体" panose="02010609060101010101" pitchFamily="49" charset="-122"/>
              </a:rPr>
              <a:t>°</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90</a:t>
            </a:r>
            <a:r>
              <a:rPr lang="en-US" altLang="zh-CN" sz="5400" b="1" dirty="0">
                <a:solidFill>
                  <a:srgbClr val="2A5CAA"/>
                </a:solidFill>
                <a:latin typeface="楷体" panose="02010609060101010101" pitchFamily="49" charset="-122"/>
                <a:ea typeface="楷体" panose="02010609060101010101" pitchFamily="49" charset="-122"/>
              </a:rPr>
              <a:t>°</a:t>
            </a:r>
            <a:r>
              <a:rPr lang="zh-CN" altLang="en-US" sz="5400" b="1" dirty="0">
                <a:solidFill>
                  <a:srgbClr val="2A5CAA"/>
                </a:solidFill>
                <a:latin typeface="楷体" panose="02010609060101010101" pitchFamily="49" charset="-122"/>
                <a:ea typeface="楷体" panose="02010609060101010101" pitchFamily="49" charset="-122"/>
              </a:rPr>
              <a:t>。左图地球自转方向为逆时针方向旋转，可判断其为北极点俯视图，则</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点的地理坐标为</a:t>
            </a:r>
            <a:r>
              <a:rPr lang="en-US" altLang="zh-CN" sz="5400" b="1" dirty="0">
                <a:solidFill>
                  <a:srgbClr val="2A5CAA"/>
                </a:solidFill>
                <a:latin typeface="楷体" panose="02010609060101010101" pitchFamily="49" charset="-122"/>
                <a:ea typeface="楷体" panose="02010609060101010101" pitchFamily="49" charset="-122"/>
              </a:rPr>
              <a:t>(0°</a:t>
            </a:r>
            <a:r>
              <a:rPr lang="zh-CN" altLang="en-US"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135°W)</a:t>
            </a:r>
            <a:r>
              <a:rPr lang="zh-CN" altLang="en-US" sz="5400" b="1" dirty="0">
                <a:solidFill>
                  <a:srgbClr val="2A5CAA"/>
                </a:solidFill>
                <a:latin typeface="楷体" panose="02010609060101010101" pitchFamily="49" charset="-122"/>
                <a:ea typeface="楷体" panose="02010609060101010101" pitchFamily="49" charset="-122"/>
              </a:rPr>
              <a:t>，位于西半球低纬度，故</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项正确</a:t>
            </a:r>
            <a:r>
              <a:rPr lang="zh-CN" altLang="en-US" sz="5400" b="1" dirty="0" smtClean="0">
                <a:solidFill>
                  <a:srgbClr val="2A5CAA"/>
                </a:solidFill>
                <a:latin typeface="楷体" panose="02010609060101010101" pitchFamily="49" charset="-122"/>
                <a:ea typeface="楷体" panose="02010609060101010101" pitchFamily="49" charset="-122"/>
              </a:rPr>
              <a:t>。</a:t>
            </a:r>
            <a:endParaRPr lang="zh-CN" altLang="en-US" sz="5400" b="1" dirty="0">
              <a:solidFill>
                <a:srgbClr val="2A5CAA"/>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50652" y="855727"/>
            <a:ext cx="21721592" cy="5078307"/>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a:t>
            </a:r>
            <a:r>
              <a:rPr lang="en-US" altLang="zh-CN" sz="5400" b="1" dirty="0" smtClean="0">
                <a:latin typeface="+mn-ea"/>
              </a:rPr>
              <a:t>2</a:t>
            </a:r>
            <a:r>
              <a:rPr lang="zh-CN" altLang="en-US" sz="5400" b="1" dirty="0" smtClean="0">
                <a:latin typeface="+mn-ea"/>
              </a:rPr>
              <a:t>）</a:t>
            </a:r>
            <a:r>
              <a:rPr lang="zh-CN" altLang="en-US" sz="5400" b="1" dirty="0">
                <a:latin typeface="宋体" panose="02010600030101010101" pitchFamily="2" charset="-122"/>
                <a:ea typeface="宋体" panose="02010600030101010101" pitchFamily="2" charset="-122"/>
              </a:rPr>
              <a:t>图示为经纬网示意图。读图，完成下题</a:t>
            </a:r>
            <a:r>
              <a:rPr lang="zh-CN" altLang="en-US" sz="5400" b="1" dirty="0" smtClean="0">
                <a:latin typeface="宋体" panose="02010600030101010101" pitchFamily="2" charset="-122"/>
                <a:ea typeface="宋体" panose="02010600030101010101" pitchFamily="2" charset="-122"/>
              </a:rPr>
              <a:t>。</a:t>
            </a:r>
            <a:endParaRPr lang="zh-CN" altLang="en-US" sz="5400" b="1" dirty="0">
              <a:latin typeface="宋体" panose="02010600030101010101" pitchFamily="2" charset="-122"/>
              <a:ea typeface="宋体" panose="02010600030101010101" pitchFamily="2" charset="-122"/>
            </a:endParaRPr>
          </a:p>
          <a:p>
            <a:pPr>
              <a:lnSpc>
                <a:spcPct val="120000"/>
              </a:lnSpc>
            </a:pPr>
            <a:r>
              <a:rPr lang="zh-CN" altLang="en-US" sz="5400" b="1" dirty="0" smtClean="0">
                <a:latin typeface="宋体" panose="02010600030101010101" pitchFamily="2" charset="-122"/>
                <a:ea typeface="宋体" panose="02010600030101010101" pitchFamily="2" charset="-122"/>
              </a:rPr>
              <a:t>图</a:t>
            </a:r>
            <a:r>
              <a:rPr lang="zh-CN" altLang="en-US" sz="5400" b="1" dirty="0">
                <a:latin typeface="宋体" panose="02010600030101010101" pitchFamily="2" charset="-122"/>
                <a:ea typeface="宋体" panose="02010600030101010101" pitchFamily="2" charset="-122"/>
              </a:rPr>
              <a:t>中四地，位于西半球</a:t>
            </a:r>
            <a:r>
              <a:rPr lang="zh-CN" altLang="en-US" sz="5400" b="1" dirty="0" smtClean="0">
                <a:latin typeface="宋体" panose="02010600030101010101" pitchFamily="2" charset="-122"/>
                <a:ea typeface="宋体" panose="02010600030101010101" pitchFamily="2" charset="-122"/>
              </a:rPr>
              <a:t>低纬度</a:t>
            </a:r>
            <a:endParaRPr lang="en-US" altLang="zh-CN" sz="5400" b="1" dirty="0" smtClean="0">
              <a:latin typeface="宋体" panose="02010600030101010101" pitchFamily="2" charset="-122"/>
              <a:ea typeface="宋体" panose="02010600030101010101" pitchFamily="2" charset="-122"/>
            </a:endParaRPr>
          </a:p>
          <a:p>
            <a:pPr>
              <a:lnSpc>
                <a:spcPct val="120000"/>
              </a:lnSpc>
            </a:pPr>
            <a:r>
              <a:rPr lang="zh-CN" altLang="en-US" sz="5400" b="1" dirty="0" smtClean="0">
                <a:latin typeface="宋体" panose="02010600030101010101" pitchFamily="2" charset="-122"/>
                <a:ea typeface="宋体" panose="02010600030101010101" pitchFamily="2" charset="-122"/>
              </a:rPr>
              <a:t>地区</a:t>
            </a:r>
            <a:r>
              <a:rPr lang="zh-CN" altLang="en-US" sz="5400" b="1" dirty="0">
                <a:latin typeface="宋体" panose="02010600030101010101" pitchFamily="2" charset="-122"/>
                <a:ea typeface="宋体" panose="02010600030101010101" pitchFamily="2" charset="-122"/>
              </a:rPr>
              <a:t>的是</a:t>
            </a:r>
            <a:r>
              <a:rPr lang="zh-CN" altLang="en-US" sz="5400" b="1" dirty="0" smtClean="0">
                <a:latin typeface="宋体" panose="02010600030101010101" pitchFamily="2" charset="-122"/>
                <a:ea typeface="宋体" panose="02010600030101010101" pitchFamily="2" charset="-122"/>
              </a:rPr>
              <a:t>（  ）</a:t>
            </a:r>
            <a:endParaRPr lang="zh-CN" altLang="en-US" sz="5400" b="1" dirty="0">
              <a:latin typeface="宋体" panose="02010600030101010101" pitchFamily="2" charset="-122"/>
              <a:ea typeface="宋体" panose="02010600030101010101" pitchFamily="2" charset="-122"/>
            </a:endParaRPr>
          </a:p>
          <a:p>
            <a:pPr>
              <a:lnSpc>
                <a:spcPct val="120000"/>
              </a:lnSpc>
            </a:pPr>
            <a:r>
              <a:rPr lang="en-US" altLang="zh-CN" sz="5400" b="1" dirty="0" err="1" smtClean="0">
                <a:latin typeface="宋体" panose="02010600030101010101" pitchFamily="2" charset="-122"/>
                <a:ea typeface="宋体" panose="02010600030101010101" pitchFamily="2" charset="-122"/>
              </a:rPr>
              <a:t>A.a</a:t>
            </a:r>
            <a:r>
              <a:rPr lang="en-US" altLang="zh-CN" sz="5400" b="1" dirty="0" smtClean="0">
                <a:latin typeface="宋体" panose="02010600030101010101" pitchFamily="2" charset="-122"/>
                <a:ea typeface="宋体" panose="02010600030101010101" pitchFamily="2" charset="-122"/>
              </a:rPr>
              <a:t>     </a:t>
            </a:r>
            <a:r>
              <a:rPr lang="en-US" altLang="zh-CN" sz="5400" b="1" dirty="0" err="1" smtClean="0">
                <a:latin typeface="宋体" panose="02010600030101010101" pitchFamily="2" charset="-122"/>
                <a:ea typeface="宋体" panose="02010600030101010101" pitchFamily="2" charset="-122"/>
              </a:rPr>
              <a:t>B.b</a:t>
            </a:r>
            <a:r>
              <a:rPr lang="en-US" altLang="zh-CN" sz="5400" b="1" dirty="0" smtClean="0">
                <a:latin typeface="宋体" panose="02010600030101010101" pitchFamily="2" charset="-122"/>
                <a:ea typeface="宋体" panose="02010600030101010101" pitchFamily="2" charset="-122"/>
              </a:rPr>
              <a:t>    </a:t>
            </a:r>
          </a:p>
          <a:p>
            <a:pPr>
              <a:lnSpc>
                <a:spcPct val="120000"/>
              </a:lnSpc>
            </a:pPr>
            <a:r>
              <a:rPr lang="en-US" altLang="zh-CN" sz="5400" b="1" dirty="0" err="1" smtClean="0">
                <a:latin typeface="宋体" panose="02010600030101010101" pitchFamily="2" charset="-122"/>
                <a:ea typeface="宋体" panose="02010600030101010101" pitchFamily="2" charset="-122"/>
              </a:rPr>
              <a:t>C.c</a:t>
            </a:r>
            <a:r>
              <a:rPr lang="en-US" altLang="zh-CN" sz="5400" b="1" dirty="0" smtClean="0">
                <a:latin typeface="宋体" panose="02010600030101010101" pitchFamily="2" charset="-122"/>
                <a:ea typeface="宋体" panose="02010600030101010101" pitchFamily="2" charset="-122"/>
              </a:rPr>
              <a:t>     </a:t>
            </a:r>
            <a:r>
              <a:rPr lang="en-US" altLang="zh-CN" sz="5400" b="1" dirty="0" err="1" smtClean="0">
                <a:latin typeface="宋体" panose="02010600030101010101" pitchFamily="2" charset="-122"/>
                <a:ea typeface="宋体" panose="02010600030101010101" pitchFamily="2" charset="-122"/>
              </a:rPr>
              <a:t>D.d</a:t>
            </a:r>
            <a:endParaRPr lang="en-US" altLang="zh-CN" sz="5400" b="1" dirty="0">
              <a:latin typeface="宋体" panose="02010600030101010101" pitchFamily="2" charset="-122"/>
              <a:ea typeface="宋体" panose="02010600030101010101" pitchFamily="2" charset="-122"/>
            </a:endParaRP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9" name="矩形 8"/>
          <p:cNvSpPr/>
          <p:nvPr/>
        </p:nvSpPr>
        <p:spPr>
          <a:xfrm>
            <a:off x="4940650" y="2853000"/>
            <a:ext cx="647934" cy="978538"/>
          </a:xfrm>
          <a:prstGeom prst="rect">
            <a:avLst/>
          </a:prstGeom>
        </p:spPr>
        <p:txBody>
          <a:bodyPr wrap="square">
            <a:spAutoFit/>
          </a:bodyPr>
          <a:lstStyle/>
          <a:p>
            <a:pPr>
              <a:lnSpc>
                <a:spcPct val="110000"/>
              </a:lnSpc>
            </a:pPr>
            <a:r>
              <a:rPr lang="en-US" altLang="zh-CN" sz="5400" b="1" dirty="0">
                <a:solidFill>
                  <a:srgbClr val="FF0000"/>
                </a:solidFill>
                <a:latin typeface="宋体" panose="02010600030101010101" pitchFamily="2" charset="-122"/>
                <a:ea typeface="宋体" panose="02010600030101010101" pitchFamily="2" charset="-122"/>
              </a:rPr>
              <a:t>A</a:t>
            </a:r>
            <a:endParaRPr lang="zh-CN" altLang="en-US" sz="4800" dirty="0">
              <a:ea typeface="宋体" panose="02010600030101010101" pitchFamily="2"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5649" y="2162654"/>
            <a:ext cx="10056813" cy="536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1343392" y="6183000"/>
            <a:ext cx="20430000" cy="6740307"/>
          </a:xfrm>
          <a:prstGeom prst="rect">
            <a:avLst/>
          </a:prstGeom>
        </p:spPr>
        <p:txBody>
          <a:bodyPr wrap="square">
            <a:spAutoFit/>
          </a:bodyPr>
          <a:lstStyle/>
          <a:p>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smtClean="0">
                <a:solidFill>
                  <a:srgbClr val="2A5CAA"/>
                </a:solidFill>
                <a:latin typeface="楷体" panose="02010609060101010101" pitchFamily="49" charset="-122"/>
                <a:ea typeface="楷体" panose="02010609060101010101" pitchFamily="49" charset="-122"/>
              </a:rPr>
              <a:t>左右</a:t>
            </a:r>
            <a:r>
              <a:rPr lang="zh-CN" altLang="en-US" sz="5400" b="1" dirty="0">
                <a:solidFill>
                  <a:srgbClr val="2A5CAA"/>
                </a:solidFill>
                <a:latin typeface="楷体" panose="02010609060101010101" pitchFamily="49" charset="-122"/>
                <a:ea typeface="楷体" panose="02010609060101010101" pitchFamily="49" charset="-122"/>
              </a:rPr>
              <a:t>两图中两条实线</a:t>
            </a:r>
            <a:r>
              <a:rPr lang="zh-CN" altLang="en-US" sz="5400" b="1" dirty="0" smtClean="0">
                <a:solidFill>
                  <a:srgbClr val="2A5CAA"/>
                </a:solidFill>
                <a:latin typeface="楷体" panose="02010609060101010101" pitchFamily="49" charset="-122"/>
                <a:ea typeface="楷体" panose="02010609060101010101" pitchFamily="49" charset="-122"/>
              </a:rPr>
              <a:t>纬</a:t>
            </a:r>
            <a:endParaRPr lang="en-US" altLang="zh-CN" sz="5400" b="1" dirty="0" smtClean="0">
              <a:solidFill>
                <a:srgbClr val="2A5CAA"/>
              </a:solidFill>
              <a:latin typeface="楷体" panose="02010609060101010101" pitchFamily="49" charset="-122"/>
              <a:ea typeface="楷体" panose="02010609060101010101" pitchFamily="49" charset="-122"/>
            </a:endParaRPr>
          </a:p>
          <a:p>
            <a:r>
              <a:rPr lang="zh-CN" altLang="en-US" sz="5400" b="1" dirty="0" smtClean="0">
                <a:solidFill>
                  <a:srgbClr val="2A5CAA"/>
                </a:solidFill>
                <a:latin typeface="楷体" panose="02010609060101010101" pitchFamily="49" charset="-122"/>
                <a:ea typeface="楷体" panose="02010609060101010101" pitchFamily="49" charset="-122"/>
              </a:rPr>
              <a:t>线圈</a:t>
            </a:r>
            <a:r>
              <a:rPr lang="zh-CN" altLang="en-US" sz="5400" b="1" dirty="0">
                <a:solidFill>
                  <a:srgbClr val="2A5CAA"/>
                </a:solidFill>
                <a:latin typeface="楷体" panose="02010609060101010101" pitchFamily="49" charset="-122"/>
                <a:ea typeface="楷体" panose="02010609060101010101" pitchFamily="49" charset="-122"/>
              </a:rPr>
              <a:t>分别将纬度</a:t>
            </a:r>
            <a:r>
              <a:rPr lang="en-US" altLang="zh-CN" sz="5400" b="1" dirty="0">
                <a:solidFill>
                  <a:srgbClr val="2A5CAA"/>
                </a:solidFill>
                <a:latin typeface="楷体" panose="02010609060101010101" pitchFamily="49" charset="-122"/>
                <a:ea typeface="楷体" panose="02010609060101010101" pitchFamily="49" charset="-122"/>
              </a:rPr>
              <a:t>0</a:t>
            </a:r>
            <a:r>
              <a:rPr lang="en-US" altLang="zh-CN" sz="5400" b="1" dirty="0" smtClean="0">
                <a:solidFill>
                  <a:srgbClr val="2A5CAA"/>
                </a:solidFill>
                <a:latin typeface="楷体" panose="02010609060101010101" pitchFamily="49" charset="-122"/>
                <a:ea typeface="楷体" panose="02010609060101010101" pitchFamily="49" charset="-122"/>
              </a:rPr>
              <a:t>°</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90</a:t>
            </a:r>
            <a:r>
              <a:rPr lang="en-US" altLang="zh-CN" sz="5400" b="1" dirty="0">
                <a:solidFill>
                  <a:srgbClr val="2A5CAA"/>
                </a:solidFill>
                <a:latin typeface="楷体" panose="02010609060101010101" pitchFamily="49" charset="-122"/>
                <a:ea typeface="楷体" panose="02010609060101010101" pitchFamily="49" charset="-122"/>
              </a:rPr>
              <a:t>°</a:t>
            </a:r>
            <a:r>
              <a:rPr lang="zh-CN" altLang="en-US" sz="5400" b="1" dirty="0" smtClean="0">
                <a:solidFill>
                  <a:srgbClr val="2A5CAA"/>
                </a:solidFill>
                <a:latin typeface="楷体" panose="02010609060101010101" pitchFamily="49" charset="-122"/>
                <a:ea typeface="楷体" panose="02010609060101010101" pitchFamily="49" charset="-122"/>
              </a:rPr>
              <a:t>平</a:t>
            </a:r>
            <a:endParaRPr lang="en-US" altLang="zh-CN" sz="5400" b="1" dirty="0" smtClean="0">
              <a:solidFill>
                <a:srgbClr val="2A5CAA"/>
              </a:solidFill>
              <a:latin typeface="楷体" panose="02010609060101010101" pitchFamily="49" charset="-122"/>
              <a:ea typeface="楷体" panose="02010609060101010101" pitchFamily="49" charset="-122"/>
            </a:endParaRPr>
          </a:p>
          <a:p>
            <a:r>
              <a:rPr lang="zh-CN" altLang="en-US" sz="5400" b="1" dirty="0" smtClean="0">
                <a:solidFill>
                  <a:srgbClr val="2A5CAA"/>
                </a:solidFill>
                <a:latin typeface="楷体" panose="02010609060101010101" pitchFamily="49" charset="-122"/>
                <a:ea typeface="楷体" panose="02010609060101010101" pitchFamily="49" charset="-122"/>
              </a:rPr>
              <a:t>分，因此</a:t>
            </a:r>
            <a:r>
              <a:rPr lang="en-US" altLang="zh-CN" sz="5400" b="1" dirty="0">
                <a:solidFill>
                  <a:srgbClr val="2A5CAA"/>
                </a:solidFill>
                <a:latin typeface="楷体" panose="02010609060101010101" pitchFamily="49" charset="-122"/>
                <a:ea typeface="楷体" panose="02010609060101010101" pitchFamily="49" charset="-122"/>
              </a:rPr>
              <a:t>c</a:t>
            </a:r>
            <a:r>
              <a:rPr lang="zh-CN" altLang="en-US" sz="5400" b="1" dirty="0">
                <a:solidFill>
                  <a:srgbClr val="2A5CAA"/>
                </a:solidFill>
                <a:latin typeface="楷体" panose="02010609060101010101" pitchFamily="49" charset="-122"/>
                <a:ea typeface="楷体" panose="02010609060101010101" pitchFamily="49" charset="-122"/>
              </a:rPr>
              <a:t>点的纬度为</a:t>
            </a:r>
            <a:r>
              <a:rPr lang="en-US" altLang="zh-CN" sz="5400" b="1" dirty="0">
                <a:solidFill>
                  <a:srgbClr val="2A5CAA"/>
                </a:solidFill>
                <a:latin typeface="楷体" panose="02010609060101010101" pitchFamily="49" charset="-122"/>
                <a:ea typeface="楷体" panose="02010609060101010101" pitchFamily="49" charset="-122"/>
              </a:rPr>
              <a:t>45°N,</a:t>
            </a:r>
            <a:r>
              <a:rPr lang="zh-CN" altLang="en-US" sz="5400" b="1" dirty="0">
                <a:solidFill>
                  <a:srgbClr val="2A5CAA"/>
                </a:solidFill>
                <a:latin typeface="楷体" panose="02010609060101010101" pitchFamily="49" charset="-122"/>
                <a:ea typeface="楷体" panose="02010609060101010101" pitchFamily="49" charset="-122"/>
              </a:rPr>
              <a:t>再根据地球自转方向</a:t>
            </a:r>
            <a:r>
              <a:rPr lang="en-US" altLang="zh-CN" sz="5400" b="1" dirty="0">
                <a:solidFill>
                  <a:srgbClr val="2A5CAA"/>
                </a:solidFill>
                <a:latin typeface="楷体" panose="02010609060101010101" pitchFamily="49" charset="-122"/>
                <a:ea typeface="楷体" panose="02010609060101010101" pitchFamily="49" charset="-122"/>
              </a:rPr>
              <a:t>(</a:t>
            </a:r>
            <a:r>
              <a:rPr lang="zh-CN" altLang="en-US" sz="5400" b="1" dirty="0">
                <a:solidFill>
                  <a:srgbClr val="2A5CAA"/>
                </a:solidFill>
                <a:latin typeface="楷体" panose="02010609060101010101" pitchFamily="49" charset="-122"/>
                <a:ea typeface="楷体" panose="02010609060101010101" pitchFamily="49" charset="-122"/>
              </a:rPr>
              <a:t>向东增大为东经</a:t>
            </a:r>
            <a:r>
              <a:rPr lang="en-US" altLang="zh-CN" sz="5400" b="1" dirty="0">
                <a:solidFill>
                  <a:srgbClr val="2A5CAA"/>
                </a:solidFill>
                <a:latin typeface="楷体" panose="02010609060101010101" pitchFamily="49" charset="-122"/>
                <a:ea typeface="楷体" panose="02010609060101010101" pitchFamily="49" charset="-122"/>
              </a:rPr>
              <a:t>)</a:t>
            </a:r>
            <a:r>
              <a:rPr lang="zh-CN" altLang="en-US" sz="5400" b="1" dirty="0">
                <a:solidFill>
                  <a:srgbClr val="2A5CAA"/>
                </a:solidFill>
                <a:latin typeface="楷体" panose="02010609060101010101" pitchFamily="49" charset="-122"/>
                <a:ea typeface="楷体" panose="02010609060101010101" pitchFamily="49" charset="-122"/>
              </a:rPr>
              <a:t>，可判断</a:t>
            </a:r>
            <a:r>
              <a:rPr lang="en-US" altLang="zh-CN" sz="5400" b="1" dirty="0">
                <a:solidFill>
                  <a:srgbClr val="2A5CAA"/>
                </a:solidFill>
                <a:latin typeface="楷体" panose="02010609060101010101" pitchFamily="49" charset="-122"/>
                <a:ea typeface="楷体" panose="02010609060101010101" pitchFamily="49" charset="-122"/>
              </a:rPr>
              <a:t>c</a:t>
            </a:r>
            <a:r>
              <a:rPr lang="zh-CN" altLang="en-US" sz="5400" b="1" dirty="0">
                <a:solidFill>
                  <a:srgbClr val="2A5CAA"/>
                </a:solidFill>
                <a:latin typeface="楷体" panose="02010609060101010101" pitchFamily="49" charset="-122"/>
                <a:ea typeface="楷体" panose="02010609060101010101" pitchFamily="49" charset="-122"/>
              </a:rPr>
              <a:t>点的经度为</a:t>
            </a:r>
            <a:r>
              <a:rPr lang="en-US" altLang="zh-CN" sz="5400" b="1" dirty="0">
                <a:solidFill>
                  <a:srgbClr val="2A5CAA"/>
                </a:solidFill>
                <a:latin typeface="楷体" panose="02010609060101010101" pitchFamily="49" charset="-122"/>
                <a:ea typeface="楷体" panose="02010609060101010101" pitchFamily="49" charset="-122"/>
              </a:rPr>
              <a:t>45°E</a:t>
            </a:r>
            <a:r>
              <a:rPr lang="zh-CN" altLang="en-US" sz="5400" b="1" dirty="0">
                <a:solidFill>
                  <a:srgbClr val="2A5CAA"/>
                </a:solidFill>
                <a:latin typeface="楷体" panose="02010609060101010101" pitchFamily="49" charset="-122"/>
                <a:ea typeface="楷体" panose="02010609060101010101" pitchFamily="49" charset="-122"/>
              </a:rPr>
              <a:t>。综上，</a:t>
            </a:r>
            <a:r>
              <a:rPr lang="en-US" altLang="zh-CN" sz="5400" b="1" dirty="0">
                <a:solidFill>
                  <a:srgbClr val="2A5CAA"/>
                </a:solidFill>
                <a:latin typeface="楷体" panose="02010609060101010101" pitchFamily="49" charset="-122"/>
                <a:ea typeface="楷体" panose="02010609060101010101" pitchFamily="49" charset="-122"/>
              </a:rPr>
              <a:t>c</a:t>
            </a:r>
            <a:r>
              <a:rPr lang="zh-CN" altLang="en-US" sz="5400" b="1" dirty="0">
                <a:solidFill>
                  <a:srgbClr val="2A5CAA"/>
                </a:solidFill>
                <a:latin typeface="楷体" panose="02010609060101010101" pitchFamily="49" charset="-122"/>
                <a:ea typeface="楷体" panose="02010609060101010101" pitchFamily="49" charset="-122"/>
              </a:rPr>
              <a:t>点的地理坐标为（</a:t>
            </a:r>
            <a:r>
              <a:rPr lang="en-US" altLang="zh-CN" sz="5400" b="1" dirty="0">
                <a:solidFill>
                  <a:srgbClr val="2A5CAA"/>
                </a:solidFill>
                <a:latin typeface="楷体" panose="02010609060101010101" pitchFamily="49" charset="-122"/>
                <a:ea typeface="楷体" panose="02010609060101010101" pitchFamily="49" charset="-122"/>
              </a:rPr>
              <a:t>45°N</a:t>
            </a:r>
            <a:r>
              <a:rPr lang="zh-CN" altLang="en-US"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45°E</a:t>
            </a:r>
            <a:r>
              <a:rPr lang="zh-CN" altLang="en-US" sz="5400" b="1" dirty="0">
                <a:solidFill>
                  <a:srgbClr val="2A5CAA"/>
                </a:solidFill>
                <a:latin typeface="楷体" panose="02010609060101010101" pitchFamily="49" charset="-122"/>
                <a:ea typeface="楷体" panose="02010609060101010101" pitchFamily="49" charset="-122"/>
              </a:rPr>
              <a:t>），位于东半球中纬度，故</a:t>
            </a:r>
            <a:r>
              <a:rPr lang="en-US" altLang="zh-CN" sz="5400" b="1" dirty="0">
                <a:solidFill>
                  <a:srgbClr val="2A5CAA"/>
                </a:solidFill>
                <a:latin typeface="楷体" panose="02010609060101010101" pitchFamily="49" charset="-122"/>
                <a:ea typeface="楷体" panose="02010609060101010101" pitchFamily="49" charset="-122"/>
              </a:rPr>
              <a:t>C</a:t>
            </a:r>
            <a:r>
              <a:rPr lang="zh-CN" altLang="en-US" sz="5400" b="1" dirty="0">
                <a:solidFill>
                  <a:srgbClr val="2A5CAA"/>
                </a:solidFill>
                <a:latin typeface="楷体" panose="02010609060101010101" pitchFamily="49" charset="-122"/>
                <a:ea typeface="楷体" panose="02010609060101010101" pitchFamily="49" charset="-122"/>
              </a:rPr>
              <a:t>项错误。右图地球自转方向为顺时针方向旋转，可判断其为南极点俯视图，则</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点的地理坐标为（</a:t>
            </a:r>
            <a:r>
              <a:rPr lang="en-US" altLang="zh-CN" sz="5400" b="1" dirty="0">
                <a:solidFill>
                  <a:srgbClr val="2A5CAA"/>
                </a:solidFill>
                <a:latin typeface="楷体" panose="02010609060101010101" pitchFamily="49" charset="-122"/>
                <a:ea typeface="楷体" panose="02010609060101010101" pitchFamily="49" charset="-122"/>
              </a:rPr>
              <a:t>45°S</a:t>
            </a:r>
            <a:r>
              <a:rPr lang="zh-CN" altLang="en-US"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135°W</a:t>
            </a:r>
            <a:r>
              <a:rPr lang="zh-CN" altLang="en-US" sz="5400" b="1" dirty="0">
                <a:solidFill>
                  <a:srgbClr val="2A5CAA"/>
                </a:solidFill>
                <a:latin typeface="楷体" panose="02010609060101010101" pitchFamily="49" charset="-122"/>
                <a:ea typeface="楷体" panose="02010609060101010101" pitchFamily="49" charset="-122"/>
              </a:rPr>
              <a:t>），位于西半球中纬度，故</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项错误。</a:t>
            </a:r>
            <a:r>
              <a:rPr lang="en-US" altLang="zh-CN" sz="5400" b="1" dirty="0">
                <a:solidFill>
                  <a:srgbClr val="2A5CAA"/>
                </a:solidFill>
                <a:latin typeface="楷体" panose="02010609060101010101" pitchFamily="49" charset="-122"/>
                <a:ea typeface="楷体" panose="02010609060101010101" pitchFamily="49" charset="-122"/>
              </a:rPr>
              <a:t>d</a:t>
            </a:r>
            <a:r>
              <a:rPr lang="zh-CN" altLang="en-US" sz="5400" b="1" dirty="0">
                <a:solidFill>
                  <a:srgbClr val="2A5CAA"/>
                </a:solidFill>
                <a:latin typeface="楷体" panose="02010609060101010101" pitchFamily="49" charset="-122"/>
                <a:ea typeface="楷体" panose="02010609060101010101" pitchFamily="49" charset="-122"/>
              </a:rPr>
              <a:t>点的地理坐标为（</a:t>
            </a:r>
            <a:r>
              <a:rPr lang="en-US" altLang="zh-CN" sz="5400" b="1" dirty="0">
                <a:solidFill>
                  <a:srgbClr val="2A5CAA"/>
                </a:solidFill>
                <a:latin typeface="楷体" panose="02010609060101010101" pitchFamily="49" charset="-122"/>
                <a:ea typeface="楷体" panose="02010609060101010101" pitchFamily="49" charset="-122"/>
              </a:rPr>
              <a:t>0°</a:t>
            </a:r>
            <a:r>
              <a:rPr lang="zh-CN" altLang="en-US"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45°E</a:t>
            </a:r>
            <a:r>
              <a:rPr lang="zh-CN" altLang="en-US" sz="5400" b="1" dirty="0">
                <a:solidFill>
                  <a:srgbClr val="2A5CAA"/>
                </a:solidFill>
                <a:latin typeface="楷体" panose="02010609060101010101" pitchFamily="49" charset="-122"/>
                <a:ea typeface="楷体" panose="02010609060101010101" pitchFamily="49" charset="-122"/>
              </a:rPr>
              <a:t>），位于东半球低纬度，故</a:t>
            </a:r>
            <a:r>
              <a:rPr lang="en-US" altLang="zh-CN" sz="5400" b="1" dirty="0">
                <a:solidFill>
                  <a:srgbClr val="2A5CAA"/>
                </a:solidFill>
                <a:latin typeface="楷体" panose="02010609060101010101" pitchFamily="49" charset="-122"/>
                <a:ea typeface="楷体" panose="02010609060101010101" pitchFamily="49" charset="-122"/>
              </a:rPr>
              <a:t>D</a:t>
            </a:r>
            <a:r>
              <a:rPr lang="zh-CN" altLang="en-US" sz="5400" b="1" dirty="0">
                <a:solidFill>
                  <a:srgbClr val="2A5CAA"/>
                </a:solidFill>
                <a:latin typeface="楷体" panose="02010609060101010101" pitchFamily="49" charset="-122"/>
                <a:ea typeface="楷体" panose="02010609060101010101" pitchFamily="49" charset="-122"/>
              </a:rPr>
              <a:t>项错误。</a:t>
            </a:r>
          </a:p>
        </p:txBody>
      </p:sp>
    </p:spTree>
    <p:extLst>
      <p:ext uri="{BB962C8B-B14F-4D97-AF65-F5344CB8AC3E}">
        <p14:creationId xmlns:p14="http://schemas.microsoft.com/office/powerpoint/2010/main" val="1524073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1" name="TextBox 10"/>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以极点为中心经纬网图中地理位置的判读方法</a:t>
            </a:r>
          </a:p>
        </p:txBody>
      </p:sp>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sp>
        <p:nvSpPr>
          <p:cNvPr id="20" name="TextBox 9"/>
          <p:cNvSpPr txBox="1"/>
          <p:nvPr/>
        </p:nvSpPr>
        <p:spPr>
          <a:xfrm>
            <a:off x="1265164" y="2281800"/>
            <a:ext cx="9896770" cy="796949"/>
          </a:xfrm>
          <a:prstGeom prst="rect">
            <a:avLst/>
          </a:prstGeom>
          <a:noFill/>
        </p:spPr>
        <p:txBody>
          <a:bodyPr wrap="square" rtlCol="0">
            <a:spAutoFit/>
          </a:bodyPr>
          <a:lstStyle/>
          <a:p>
            <a:pPr>
              <a:lnSpc>
                <a:spcPct val="120000"/>
              </a:lnSpc>
            </a:pPr>
            <a:r>
              <a:rPr lang="en-US" altLang="zh-CN" sz="4400" dirty="0">
                <a:latin typeface="黑体" panose="02010609060101010101" pitchFamily="49" charset="-122"/>
                <a:ea typeface="黑体" panose="02010609060101010101" pitchFamily="49" charset="-122"/>
              </a:rPr>
              <a:t>1.</a:t>
            </a:r>
            <a:r>
              <a:rPr lang="zh-CN" altLang="en-US" sz="4400" dirty="0">
                <a:latin typeface="黑体" panose="02010609060101010101" pitchFamily="49" charset="-122"/>
                <a:ea typeface="黑体" panose="02010609060101010101" pitchFamily="49" charset="-122"/>
              </a:rPr>
              <a:t>南北纬度由图中极点来确定</a:t>
            </a:r>
          </a:p>
        </p:txBody>
      </p:sp>
      <p:sp>
        <p:nvSpPr>
          <p:cNvPr id="22" name="TextBox 7"/>
          <p:cNvSpPr txBox="1"/>
          <p:nvPr/>
        </p:nvSpPr>
        <p:spPr>
          <a:xfrm>
            <a:off x="1692663" y="3100588"/>
            <a:ext cx="20822304" cy="1609480"/>
          </a:xfrm>
          <a:prstGeom prst="rect">
            <a:avLst/>
          </a:prstGeom>
          <a:noFill/>
        </p:spPr>
        <p:txBody>
          <a:bodyPr wrap="square" rtlCol="0">
            <a:spAutoFit/>
          </a:bodyPr>
          <a:lstStyle/>
          <a:p>
            <a:pPr>
              <a:lnSpc>
                <a:spcPct val="120000"/>
              </a:lnSpc>
            </a:pPr>
            <a:r>
              <a:rPr lang="zh-CN" altLang="en-US" sz="4400" b="1" dirty="0">
                <a:latin typeface="楷体" panose="02010609060101010101" pitchFamily="49" charset="-122"/>
                <a:ea typeface="楷体" panose="02010609060101010101" pitchFamily="49" charset="-122"/>
              </a:rPr>
              <a:t>若极点为北极，则赤道以北的各点纬度均为北纬度；相反，赤道以南的各点纬度均为南纬度。</a:t>
            </a:r>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935" y="5542661"/>
            <a:ext cx="15411238" cy="56553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1" name="TextBox 10"/>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以极点为中心经纬网图中地理位置的判读方法</a:t>
            </a:r>
          </a:p>
        </p:txBody>
      </p:sp>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grpSp>
        <p:nvGrpSpPr>
          <p:cNvPr id="8" name="组合 7"/>
          <p:cNvGrpSpPr/>
          <p:nvPr/>
        </p:nvGrpSpPr>
        <p:grpSpPr>
          <a:xfrm>
            <a:off x="1295650" y="2088000"/>
            <a:ext cx="19522430" cy="7749923"/>
            <a:chOff x="1557525" y="4983127"/>
            <a:chExt cx="16496468" cy="7676611"/>
          </a:xfrm>
        </p:grpSpPr>
        <p:sp>
          <p:nvSpPr>
            <p:cNvPr id="27" name="TextBox 7"/>
            <p:cNvSpPr txBox="1"/>
            <p:nvPr/>
          </p:nvSpPr>
          <p:spPr>
            <a:xfrm>
              <a:off x="1692664" y="4983127"/>
              <a:ext cx="15667986" cy="1508105"/>
            </a:xfrm>
            <a:prstGeom prst="rect">
              <a:avLst/>
            </a:prstGeom>
            <a:noFill/>
          </p:spPr>
          <p:txBody>
            <a:bodyPr wrap="square" rtlCol="0">
              <a:spAutoFit/>
            </a:bodyPr>
            <a:lstStyle/>
            <a:p>
              <a:pPr>
                <a:lnSpc>
                  <a:spcPct val="120000"/>
                </a:lnSpc>
              </a:pPr>
              <a:r>
                <a:rPr lang="zh-CN" altLang="en-US" sz="4000" b="1" dirty="0">
                  <a:latin typeface="楷体" panose="02010609060101010101" pitchFamily="49" charset="-122"/>
                  <a:ea typeface="楷体" panose="02010609060101010101" pitchFamily="49" charset="-122"/>
                </a:rPr>
                <a:t>南北极点的判读方法：</a:t>
              </a:r>
              <a:endParaRPr lang="en-US" altLang="zh-CN" sz="4000" b="1" dirty="0">
                <a:latin typeface="楷体" panose="02010609060101010101" pitchFamily="49" charset="-122"/>
                <a:ea typeface="楷体" panose="02010609060101010101" pitchFamily="49" charset="-122"/>
              </a:endParaRPr>
            </a:p>
            <a:p>
              <a:pPr>
                <a:lnSpc>
                  <a:spcPct val="120000"/>
                </a:lnSpc>
              </a:pPr>
              <a:endParaRPr lang="zh-CN" altLang="en-US" sz="4000" b="1" dirty="0">
                <a:latin typeface="楷体" panose="02010609060101010101" pitchFamily="49" charset="-122"/>
                <a:ea typeface="楷体" panose="02010609060101010101" pitchFamily="49" charset="-122"/>
              </a:endParaRPr>
            </a:p>
          </p:txBody>
        </p:sp>
        <p:sp>
          <p:nvSpPr>
            <p:cNvPr id="2" name="矩形 1"/>
            <p:cNvSpPr/>
            <p:nvPr/>
          </p:nvSpPr>
          <p:spPr>
            <a:xfrm>
              <a:off x="1692663" y="5952623"/>
              <a:ext cx="16177601" cy="4920517"/>
            </a:xfrm>
            <a:prstGeom prst="rect">
              <a:avLst/>
            </a:prstGeom>
          </p:spPr>
          <p:txBody>
            <a:bodyPr wrap="square">
              <a:spAutoFit/>
            </a:bodyPr>
            <a:lstStyle/>
            <a:p>
              <a:pPr>
                <a:lnSpc>
                  <a:spcPct val="120000"/>
                </a:lnSpc>
              </a:pPr>
              <a:r>
                <a:rPr lang="en-US" altLang="zh-CN" sz="4400" b="1" dirty="0" smtClean="0">
                  <a:latin typeface="楷体" panose="02010609060101010101" pitchFamily="49" charset="-122"/>
                  <a:ea typeface="楷体" panose="02010609060101010101" pitchFamily="49" charset="-122"/>
                </a:rPr>
                <a:t>1</a:t>
              </a:r>
              <a:r>
                <a:rPr lang="zh-CN" altLang="en-US" sz="4400" b="1" dirty="0" smtClean="0">
                  <a:latin typeface="楷体" panose="02010609060101010101" pitchFamily="49" charset="-122"/>
                  <a:ea typeface="楷体" panose="02010609060101010101" pitchFamily="49" charset="-122"/>
                </a:rPr>
                <a:t>）在</a:t>
              </a:r>
              <a:r>
                <a:rPr lang="zh-CN" altLang="en-US" sz="4400" b="1" dirty="0">
                  <a:latin typeface="楷体" panose="02010609060101010101" pitchFamily="49" charset="-122"/>
                  <a:ea typeface="楷体" panose="02010609060101010101" pitchFamily="49" charset="-122"/>
                </a:rPr>
                <a:t>极地中心标注“南”或“</a:t>
              </a:r>
              <a:r>
                <a:rPr lang="en-US" altLang="zh-CN" sz="4400" b="1" dirty="0">
                  <a:latin typeface="楷体" panose="02010609060101010101" pitchFamily="49" charset="-122"/>
                  <a:ea typeface="楷体" panose="02010609060101010101" pitchFamily="49" charset="-122"/>
                </a:rPr>
                <a:t>S”</a:t>
              </a:r>
              <a:r>
                <a:rPr lang="zh-CN" altLang="en-US" sz="4400" b="1" dirty="0">
                  <a:latin typeface="楷体" panose="02010609060101010101" pitchFamily="49" charset="-122"/>
                  <a:ea typeface="楷体" panose="02010609060101010101" pitchFamily="49" charset="-122"/>
                </a:rPr>
                <a:t>为南极点 ；标注“北”或“</a:t>
              </a:r>
              <a:r>
                <a:rPr lang="en-US" altLang="zh-CN" sz="4400" b="1" dirty="0">
                  <a:latin typeface="楷体" panose="02010609060101010101" pitchFamily="49" charset="-122"/>
                  <a:ea typeface="楷体" panose="02010609060101010101" pitchFamily="49" charset="-122"/>
                </a:rPr>
                <a:t>N”</a:t>
              </a:r>
              <a:r>
                <a:rPr lang="zh-CN" altLang="en-US" sz="4400" b="1" dirty="0">
                  <a:latin typeface="楷体" panose="02010609060101010101" pitchFamily="49" charset="-122"/>
                  <a:ea typeface="楷体" panose="02010609060101010101" pitchFamily="49" charset="-122"/>
                </a:rPr>
                <a:t>为北极点。</a:t>
              </a:r>
              <a:endParaRPr lang="en-US" altLang="zh-CN" sz="4400" b="1" dirty="0">
                <a:latin typeface="楷体" panose="02010609060101010101" pitchFamily="49" charset="-122"/>
                <a:ea typeface="楷体" panose="02010609060101010101" pitchFamily="49" charset="-122"/>
              </a:endParaRPr>
            </a:p>
            <a:p>
              <a:pPr>
                <a:lnSpc>
                  <a:spcPct val="120000"/>
                </a:lnSpc>
              </a:pPr>
              <a:r>
                <a:rPr lang="en-US" altLang="zh-CN" sz="4400" b="1" dirty="0" smtClean="0">
                  <a:latin typeface="楷体" panose="02010609060101010101" pitchFamily="49" charset="-122"/>
                  <a:ea typeface="楷体" panose="02010609060101010101" pitchFamily="49" charset="-122"/>
                </a:rPr>
                <a:t>2</a:t>
              </a:r>
              <a:r>
                <a:rPr lang="zh-CN" altLang="en-US" sz="4400" b="1" dirty="0" smtClean="0">
                  <a:latin typeface="楷体" panose="02010609060101010101" pitchFamily="49" charset="-122"/>
                  <a:ea typeface="楷体" panose="02010609060101010101" pitchFamily="49" charset="-122"/>
                </a:rPr>
                <a:t>）根据</a:t>
              </a:r>
              <a:r>
                <a:rPr lang="zh-CN" altLang="en-US" sz="4400" b="1" dirty="0">
                  <a:latin typeface="楷体" panose="02010609060101010101" pitchFamily="49" charset="-122"/>
                  <a:ea typeface="楷体" panose="02010609060101010101" pitchFamily="49" charset="-122"/>
                </a:rPr>
                <a:t>地球自转方向判断：由于地球自转方向是自西向东，从北极上空</a:t>
              </a:r>
              <a:r>
                <a:rPr lang="zh-CN" altLang="en-US" sz="4400" b="1" dirty="0" smtClean="0">
                  <a:latin typeface="楷体" panose="02010609060101010101" pitchFamily="49" charset="-122"/>
                  <a:ea typeface="楷体" panose="02010609060101010101" pitchFamily="49" charset="-122"/>
                </a:rPr>
                <a:t>看，   </a:t>
              </a:r>
              <a:endParaRPr lang="en-US" altLang="zh-CN" sz="4400" b="1" dirty="0" smtClean="0">
                <a:latin typeface="楷体" panose="02010609060101010101" pitchFamily="49" charset="-122"/>
                <a:ea typeface="楷体" panose="02010609060101010101" pitchFamily="49" charset="-122"/>
              </a:endParaRPr>
            </a:p>
            <a:p>
              <a:pPr>
                <a:lnSpc>
                  <a:spcPct val="120000"/>
                </a:lnSpc>
              </a:pPr>
              <a:r>
                <a:rPr lang="en-US" altLang="zh-CN" sz="4400" b="1" dirty="0">
                  <a:latin typeface="楷体" panose="02010609060101010101" pitchFamily="49" charset="-122"/>
                  <a:ea typeface="楷体" panose="02010609060101010101" pitchFamily="49" charset="-122"/>
                </a:rPr>
                <a:t> </a:t>
              </a:r>
              <a:r>
                <a:rPr lang="en-US" altLang="zh-CN" sz="4400" b="1" dirty="0" smtClean="0">
                  <a:latin typeface="楷体" panose="02010609060101010101" pitchFamily="49" charset="-122"/>
                  <a:ea typeface="楷体" panose="02010609060101010101" pitchFamily="49" charset="-122"/>
                </a:rPr>
                <a:t>  </a:t>
              </a:r>
              <a:r>
                <a:rPr lang="zh-CN" altLang="en-US" sz="4400" b="1" dirty="0" smtClean="0">
                  <a:latin typeface="楷体" panose="02010609060101010101" pitchFamily="49" charset="-122"/>
                  <a:ea typeface="楷体" panose="02010609060101010101" pitchFamily="49" charset="-122"/>
                </a:rPr>
                <a:t>呈逆时针</a:t>
              </a:r>
              <a:r>
                <a:rPr lang="zh-CN" altLang="en-US" sz="4400" b="1" dirty="0">
                  <a:latin typeface="楷体" panose="02010609060101010101" pitchFamily="49" charset="-122"/>
                  <a:ea typeface="楷体" panose="02010609060101010101" pitchFamily="49" charset="-122"/>
                </a:rPr>
                <a:t>方向旋转，从南极上空看呈顺时针方向旋转</a:t>
              </a:r>
              <a:r>
                <a:rPr lang="zh-CN" altLang="en-US" sz="4400" b="1" dirty="0" smtClean="0">
                  <a:latin typeface="楷体" panose="02010609060101010101" pitchFamily="49" charset="-122"/>
                  <a:ea typeface="楷体" panose="02010609060101010101" pitchFamily="49" charset="-122"/>
                </a:rPr>
                <a:t>。</a:t>
              </a:r>
              <a:endParaRPr lang="en-US" altLang="zh-CN" sz="4400" b="1" dirty="0">
                <a:latin typeface="楷体" panose="02010609060101010101" pitchFamily="49" charset="-122"/>
                <a:ea typeface="楷体" panose="02010609060101010101" pitchFamily="49" charset="-122"/>
              </a:endParaRPr>
            </a:p>
            <a:p>
              <a:pPr>
                <a:lnSpc>
                  <a:spcPct val="120000"/>
                </a:lnSpc>
              </a:pPr>
              <a:r>
                <a:rPr lang="en-US" altLang="zh-CN" sz="4400" b="1" dirty="0" smtClean="0">
                  <a:latin typeface="楷体" panose="02010609060101010101" pitchFamily="49" charset="-122"/>
                  <a:ea typeface="楷体" panose="02010609060101010101" pitchFamily="49" charset="-122"/>
                </a:rPr>
                <a:t>3</a:t>
              </a:r>
              <a:r>
                <a:rPr lang="zh-CN" altLang="en-US" sz="4400" b="1" dirty="0" smtClean="0">
                  <a:latin typeface="楷体" panose="02010609060101010101" pitchFamily="49" charset="-122"/>
                  <a:ea typeface="楷体" panose="02010609060101010101" pitchFamily="49" charset="-122"/>
                </a:rPr>
                <a:t>）根据</a:t>
              </a:r>
              <a:r>
                <a:rPr lang="zh-CN" altLang="en-US" sz="4400" b="1" dirty="0">
                  <a:latin typeface="楷体" panose="02010609060101010101" pitchFamily="49" charset="-122"/>
                  <a:ea typeface="楷体" panose="02010609060101010101" pitchFamily="49" charset="-122"/>
                </a:rPr>
                <a:t>图中标注的经度数判断：根据沿地球自转方向东经度增大，西经度</a:t>
              </a:r>
              <a:r>
                <a:rPr lang="zh-CN" altLang="en-US" sz="4400" b="1" dirty="0" smtClean="0">
                  <a:latin typeface="楷体" panose="02010609060101010101" pitchFamily="49" charset="-122"/>
                  <a:ea typeface="楷体" panose="02010609060101010101" pitchFamily="49" charset="-122"/>
                </a:rPr>
                <a:t>减  </a:t>
              </a:r>
              <a:endParaRPr lang="en-US" altLang="zh-CN" sz="4400" b="1" dirty="0" smtClean="0">
                <a:latin typeface="楷体" panose="02010609060101010101" pitchFamily="49" charset="-122"/>
                <a:ea typeface="楷体" panose="02010609060101010101" pitchFamily="49" charset="-122"/>
              </a:endParaRPr>
            </a:p>
            <a:p>
              <a:pPr>
                <a:lnSpc>
                  <a:spcPct val="120000"/>
                </a:lnSpc>
              </a:pPr>
              <a:r>
                <a:rPr lang="en-US" altLang="zh-CN" sz="4400" b="1" dirty="0">
                  <a:latin typeface="楷体" panose="02010609060101010101" pitchFamily="49" charset="-122"/>
                  <a:ea typeface="楷体" panose="02010609060101010101" pitchFamily="49" charset="-122"/>
                </a:rPr>
                <a:t> </a:t>
              </a:r>
              <a:r>
                <a:rPr lang="en-US" altLang="zh-CN" sz="4400" b="1" dirty="0" smtClean="0">
                  <a:latin typeface="楷体" panose="02010609060101010101" pitchFamily="49" charset="-122"/>
                  <a:ea typeface="楷体" panose="02010609060101010101" pitchFamily="49" charset="-122"/>
                </a:rPr>
                <a:t>  </a:t>
              </a:r>
              <a:r>
                <a:rPr lang="zh-CN" altLang="en-US" sz="4400" b="1" dirty="0" smtClean="0">
                  <a:latin typeface="楷体" panose="02010609060101010101" pitchFamily="49" charset="-122"/>
                  <a:ea typeface="楷体" panose="02010609060101010101" pitchFamily="49" charset="-122"/>
                </a:rPr>
                <a:t>小的</a:t>
              </a:r>
              <a:r>
                <a:rPr lang="zh-CN" altLang="en-US" sz="4400" b="1" dirty="0">
                  <a:latin typeface="楷体" panose="02010609060101010101" pitchFamily="49" charset="-122"/>
                  <a:ea typeface="楷体" panose="02010609060101010101" pitchFamily="49" charset="-122"/>
                </a:rPr>
                <a:t>规律，判断出</a:t>
              </a:r>
              <a:r>
                <a:rPr lang="zh-CN" altLang="en-US" sz="4400" b="1" dirty="0" smtClean="0">
                  <a:latin typeface="楷体" panose="02010609060101010101" pitchFamily="49" charset="-122"/>
                  <a:ea typeface="楷体" panose="02010609060101010101" pitchFamily="49" charset="-122"/>
                </a:rPr>
                <a:t>顺（逆）时针</a:t>
              </a:r>
              <a:r>
                <a:rPr lang="zh-CN" altLang="en-US" sz="4400" b="1" dirty="0">
                  <a:latin typeface="楷体" panose="02010609060101010101" pitchFamily="49" charset="-122"/>
                  <a:ea typeface="楷体" panose="02010609060101010101" pitchFamily="49" charset="-122"/>
                </a:rPr>
                <a:t>方向，从而确定</a:t>
              </a:r>
              <a:r>
                <a:rPr lang="zh-CN" altLang="en-US" sz="4400" b="1" dirty="0" smtClean="0">
                  <a:latin typeface="楷体" panose="02010609060101010101" pitchFamily="49" charset="-122"/>
                  <a:ea typeface="楷体" panose="02010609060101010101" pitchFamily="49" charset="-122"/>
                </a:rPr>
                <a:t>南（北）极</a:t>
              </a:r>
              <a:r>
                <a:rPr lang="zh-CN" altLang="en-US" sz="4400" b="1" dirty="0">
                  <a:latin typeface="楷体" panose="02010609060101010101" pitchFamily="49" charset="-122"/>
                  <a:ea typeface="楷体" panose="02010609060101010101" pitchFamily="49" charset="-122"/>
                </a:rPr>
                <a:t>。</a:t>
              </a:r>
              <a:endParaRPr lang="en-US" altLang="zh-CN" sz="4400" b="1" dirty="0">
                <a:latin typeface="楷体" panose="02010609060101010101" pitchFamily="49" charset="-122"/>
                <a:ea typeface="楷体" panose="02010609060101010101" pitchFamily="49" charset="-122"/>
              </a:endParaRPr>
            </a:p>
            <a:p>
              <a:pPr>
                <a:lnSpc>
                  <a:spcPct val="120000"/>
                </a:lnSpc>
              </a:pPr>
              <a:endParaRPr lang="en-US" altLang="zh-CN" sz="4400" b="1" dirty="0">
                <a:latin typeface="楷体" panose="02010609060101010101" pitchFamily="49" charset="-122"/>
                <a:ea typeface="楷体" panose="02010609060101010101" pitchFamily="49" charset="-122"/>
              </a:endParaRPr>
            </a:p>
          </p:txBody>
        </p:sp>
        <p:sp>
          <p:nvSpPr>
            <p:cNvPr id="7" name="矩形 6"/>
            <p:cNvSpPr/>
            <p:nvPr/>
          </p:nvSpPr>
          <p:spPr>
            <a:xfrm>
              <a:off x="1557525" y="10153747"/>
              <a:ext cx="16496468" cy="2505991"/>
            </a:xfrm>
            <a:prstGeom prst="rect">
              <a:avLst/>
            </a:prstGeom>
          </p:spPr>
          <p:txBody>
            <a:bodyPr wrap="square">
              <a:spAutoFit/>
            </a:bodyPr>
            <a:lstStyle/>
            <a:p>
              <a:pPr>
                <a:lnSpc>
                  <a:spcPct val="120000"/>
                </a:lnSpc>
              </a:pPr>
              <a:r>
                <a:rPr lang="en-US" altLang="zh-CN" sz="4400" b="1" dirty="0" smtClean="0">
                  <a:latin typeface="楷体" panose="02010609060101010101" pitchFamily="49" charset="-122"/>
                  <a:ea typeface="楷体" panose="02010609060101010101" pitchFamily="49" charset="-122"/>
                </a:rPr>
                <a:t>4</a:t>
              </a:r>
              <a:r>
                <a:rPr lang="zh-CN" altLang="en-US" sz="4400" b="1" dirty="0" smtClean="0">
                  <a:latin typeface="楷体" panose="02010609060101010101" pitchFamily="49" charset="-122"/>
                  <a:ea typeface="楷体" panose="02010609060101010101" pitchFamily="49" charset="-122"/>
                </a:rPr>
                <a:t>）根据</a:t>
              </a:r>
              <a:r>
                <a:rPr lang="zh-CN" altLang="en-US" sz="4400" b="1" dirty="0">
                  <a:latin typeface="楷体" panose="02010609060101010101" pitchFamily="49" charset="-122"/>
                  <a:ea typeface="楷体" panose="02010609060101010101" pitchFamily="49" charset="-122"/>
                </a:rPr>
                <a:t>海陆轮廓判断：若极地中心是大陆，附近是</a:t>
              </a:r>
              <a:r>
                <a:rPr lang="zh-CN" altLang="en-US" sz="4400" b="1" dirty="0" smtClean="0">
                  <a:latin typeface="楷体" panose="02010609060101010101" pitchFamily="49" charset="-122"/>
                  <a:ea typeface="楷体" panose="02010609060101010101" pitchFamily="49" charset="-122"/>
                </a:rPr>
                <a:t>海洋，且</a:t>
              </a:r>
              <a:r>
                <a:rPr lang="zh-CN" altLang="en-US" sz="4400" b="1" dirty="0">
                  <a:latin typeface="楷体" panose="02010609060101010101" pitchFamily="49" charset="-122"/>
                  <a:ea typeface="楷体" panose="02010609060101010101" pitchFamily="49" charset="-122"/>
                </a:rPr>
                <a:t>大陆轮廓形状</a:t>
              </a:r>
              <a:r>
                <a:rPr lang="zh-CN" altLang="en-US" sz="4400" b="1" dirty="0" smtClean="0">
                  <a:latin typeface="楷体" panose="02010609060101010101" pitchFamily="49" charset="-122"/>
                  <a:ea typeface="楷体" panose="02010609060101010101" pitchFamily="49" charset="-122"/>
                </a:rPr>
                <a:t>好似 </a:t>
              </a:r>
              <a:endParaRPr lang="en-US" altLang="zh-CN" sz="4400" b="1" dirty="0" smtClean="0">
                <a:latin typeface="楷体" panose="02010609060101010101" pitchFamily="49" charset="-122"/>
                <a:ea typeface="楷体" panose="02010609060101010101" pitchFamily="49" charset="-122"/>
              </a:endParaRPr>
            </a:p>
            <a:p>
              <a:pPr>
                <a:lnSpc>
                  <a:spcPct val="120000"/>
                </a:lnSpc>
              </a:pPr>
              <a:r>
                <a:rPr lang="en-US" altLang="zh-CN" sz="4400" b="1" dirty="0">
                  <a:latin typeface="楷体" panose="02010609060101010101" pitchFamily="49" charset="-122"/>
                  <a:ea typeface="楷体" panose="02010609060101010101" pitchFamily="49" charset="-122"/>
                </a:rPr>
                <a:t> </a:t>
              </a:r>
              <a:r>
                <a:rPr lang="en-US" altLang="zh-CN" sz="4400" b="1" dirty="0" smtClean="0">
                  <a:latin typeface="楷体" panose="02010609060101010101" pitchFamily="49" charset="-122"/>
                  <a:ea typeface="楷体" panose="02010609060101010101" pitchFamily="49" charset="-122"/>
                </a:rPr>
                <a:t>  </a:t>
              </a:r>
              <a:r>
                <a:rPr lang="zh-CN" altLang="en-US" sz="4400" b="1" dirty="0" smtClean="0">
                  <a:latin typeface="楷体" panose="02010609060101010101" pitchFamily="49" charset="-122"/>
                  <a:ea typeface="楷体" panose="02010609060101010101" pitchFamily="49" charset="-122"/>
                </a:rPr>
                <a:t>蝌蚪</a:t>
              </a:r>
              <a:r>
                <a:rPr lang="zh-CN" altLang="en-US" sz="4400" b="1" dirty="0">
                  <a:latin typeface="楷体" panose="02010609060101010101" pitchFamily="49" charset="-122"/>
                  <a:ea typeface="楷体" panose="02010609060101010101" pitchFamily="49" charset="-122"/>
                </a:rPr>
                <a:t>，则可判定中心是南极</a:t>
              </a:r>
              <a:r>
                <a:rPr lang="zh-CN" altLang="en-US" sz="4400" b="1" dirty="0" smtClean="0">
                  <a:latin typeface="楷体" panose="02010609060101010101" pitchFamily="49" charset="-122"/>
                  <a:ea typeface="楷体" panose="02010609060101010101" pitchFamily="49" charset="-122"/>
                </a:rPr>
                <a:t>点；如果</a:t>
              </a:r>
              <a:r>
                <a:rPr lang="zh-CN" altLang="en-US" sz="4400" b="1" dirty="0">
                  <a:latin typeface="楷体" panose="02010609060101010101" pitchFamily="49" charset="-122"/>
                  <a:ea typeface="楷体" panose="02010609060101010101" pitchFamily="49" charset="-122"/>
                </a:rPr>
                <a:t>极地中心为海洋，且四周被陆地</a:t>
              </a:r>
              <a:r>
                <a:rPr lang="zh-CN" altLang="en-US" sz="4400" b="1" dirty="0" smtClean="0">
                  <a:latin typeface="楷体" panose="02010609060101010101" pitchFamily="49" charset="-122"/>
                  <a:ea typeface="楷体" panose="02010609060101010101" pitchFamily="49" charset="-122"/>
                </a:rPr>
                <a:t>包围可  </a:t>
              </a:r>
              <a:endParaRPr lang="en-US" altLang="zh-CN" sz="4400" b="1" dirty="0" smtClean="0">
                <a:latin typeface="楷体" panose="02010609060101010101" pitchFamily="49" charset="-122"/>
                <a:ea typeface="楷体" panose="02010609060101010101" pitchFamily="49" charset="-122"/>
              </a:endParaRPr>
            </a:p>
            <a:p>
              <a:pPr>
                <a:lnSpc>
                  <a:spcPct val="120000"/>
                </a:lnSpc>
              </a:pPr>
              <a:r>
                <a:rPr lang="en-US" altLang="zh-CN" sz="4400" b="1" dirty="0">
                  <a:latin typeface="楷体" panose="02010609060101010101" pitchFamily="49" charset="-122"/>
                  <a:ea typeface="楷体" panose="02010609060101010101" pitchFamily="49" charset="-122"/>
                </a:rPr>
                <a:t> </a:t>
              </a:r>
              <a:r>
                <a:rPr lang="en-US" altLang="zh-CN" sz="4400" b="1" dirty="0" smtClean="0">
                  <a:latin typeface="楷体" panose="02010609060101010101" pitchFamily="49" charset="-122"/>
                  <a:ea typeface="楷体" panose="02010609060101010101" pitchFamily="49" charset="-122"/>
                </a:rPr>
                <a:t>  </a:t>
              </a:r>
              <a:r>
                <a:rPr lang="zh-CN" altLang="en-US" sz="4400" b="1" dirty="0" smtClean="0">
                  <a:latin typeface="楷体" panose="02010609060101010101" pitchFamily="49" charset="-122"/>
                  <a:ea typeface="楷体" panose="02010609060101010101" pitchFamily="49" charset="-122"/>
                </a:rPr>
                <a:t>判定中心</a:t>
              </a:r>
              <a:r>
                <a:rPr lang="zh-CN" altLang="en-US" sz="4400" b="1" dirty="0">
                  <a:latin typeface="楷体" panose="02010609060101010101" pitchFamily="49" charset="-122"/>
                  <a:ea typeface="楷体" panose="02010609060101010101" pitchFamily="49" charset="-122"/>
                </a:rPr>
                <a:t>是北极点。</a:t>
              </a:r>
              <a:endParaRPr lang="en-US" altLang="zh-CN" sz="4400" b="1" dirty="0">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1" name="TextBox 10"/>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以极点为中心经纬网图中地理位置的判读方法</a:t>
            </a:r>
          </a:p>
        </p:txBody>
      </p:sp>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sp>
        <p:nvSpPr>
          <p:cNvPr id="20" name="TextBox 9"/>
          <p:cNvSpPr txBox="1"/>
          <p:nvPr/>
        </p:nvSpPr>
        <p:spPr>
          <a:xfrm>
            <a:off x="1265164" y="2281800"/>
            <a:ext cx="9896770" cy="707886"/>
          </a:xfrm>
          <a:prstGeom prst="rect">
            <a:avLst/>
          </a:prstGeom>
          <a:noFill/>
        </p:spPr>
        <p:txBody>
          <a:bodyPr wrap="square" rtlCol="0">
            <a:spAutoFit/>
          </a:bodyPr>
          <a:lstStyle/>
          <a:p>
            <a:r>
              <a:rPr lang="en-US" altLang="zh-CN" sz="4000" dirty="0">
                <a:latin typeface="黑体" panose="02010609060101010101" pitchFamily="49" charset="-122"/>
                <a:ea typeface="黑体" panose="02010609060101010101" pitchFamily="49" charset="-122"/>
              </a:rPr>
              <a:t>2.</a:t>
            </a:r>
            <a:r>
              <a:rPr lang="zh-CN" altLang="en-US" sz="4000" dirty="0">
                <a:latin typeface="黑体" panose="02010609060101010101" pitchFamily="49" charset="-122"/>
                <a:ea typeface="黑体" panose="02010609060101010101" pitchFamily="49" charset="-122"/>
              </a:rPr>
              <a:t>东西经度</a:t>
            </a:r>
          </a:p>
        </p:txBody>
      </p:sp>
      <p:sp>
        <p:nvSpPr>
          <p:cNvPr id="22" name="TextBox 7"/>
          <p:cNvSpPr txBox="1"/>
          <p:nvPr/>
        </p:nvSpPr>
        <p:spPr>
          <a:xfrm>
            <a:off x="1692663" y="3100588"/>
            <a:ext cx="19819187" cy="1471557"/>
          </a:xfrm>
          <a:prstGeom prst="rect">
            <a:avLst/>
          </a:prstGeom>
          <a:noFill/>
        </p:spPr>
        <p:txBody>
          <a:bodyPr wrap="square" rtlCol="0">
            <a:spAutoFit/>
          </a:bodyPr>
          <a:lstStyle/>
          <a:p>
            <a:pPr>
              <a:lnSpc>
                <a:spcPct val="120000"/>
              </a:lnSpc>
            </a:pPr>
            <a:r>
              <a:rPr lang="zh-CN" altLang="en-US" sz="4000" b="1" dirty="0">
                <a:latin typeface="楷体" panose="02010609060101010101" pitchFamily="49" charset="-122"/>
                <a:ea typeface="楷体" panose="02010609060101010101" pitchFamily="49" charset="-122"/>
              </a:rPr>
              <a:t>以</a:t>
            </a:r>
            <a:r>
              <a:rPr lang="en-US" altLang="zh-CN" sz="4000" b="1" dirty="0">
                <a:latin typeface="楷体" panose="02010609060101010101" pitchFamily="49" charset="-122"/>
                <a:ea typeface="楷体" panose="02010609060101010101" pitchFamily="49" charset="-122"/>
              </a:rPr>
              <a:t>0°</a:t>
            </a:r>
            <a:r>
              <a:rPr lang="zh-CN" altLang="en-US" sz="4000" b="1" dirty="0">
                <a:latin typeface="楷体" panose="02010609060101010101" pitchFamily="49" charset="-122"/>
                <a:ea typeface="楷体" panose="02010609060101010101" pitchFamily="49" charset="-122"/>
              </a:rPr>
              <a:t>经线作起点，向东到</a:t>
            </a:r>
            <a:r>
              <a:rPr lang="en-US" altLang="zh-CN" sz="4000" b="1" dirty="0">
                <a:latin typeface="楷体" panose="02010609060101010101" pitchFamily="49" charset="-122"/>
                <a:ea typeface="楷体" panose="02010609060101010101" pitchFamily="49" charset="-122"/>
              </a:rPr>
              <a:t>180°</a:t>
            </a:r>
            <a:r>
              <a:rPr lang="zh-CN" altLang="en-US" sz="4000" b="1" dirty="0">
                <a:latin typeface="楷体" panose="02010609060101010101" pitchFamily="49" charset="-122"/>
                <a:ea typeface="楷体" panose="02010609060101010101" pitchFamily="49" charset="-122"/>
              </a:rPr>
              <a:t>为东经度，向西到</a:t>
            </a:r>
            <a:r>
              <a:rPr lang="en-US" altLang="zh-CN" sz="4000" b="1" dirty="0">
                <a:latin typeface="楷体" panose="02010609060101010101" pitchFamily="49" charset="-122"/>
                <a:ea typeface="楷体" panose="02010609060101010101" pitchFamily="49" charset="-122"/>
              </a:rPr>
              <a:t>180°</a:t>
            </a:r>
            <a:r>
              <a:rPr lang="zh-CN" altLang="en-US" sz="4000" b="1" dirty="0">
                <a:latin typeface="楷体" panose="02010609060101010101" pitchFamily="49" charset="-122"/>
                <a:ea typeface="楷体" panose="02010609060101010101" pitchFamily="49" charset="-122"/>
              </a:rPr>
              <a:t>为西经度。以极地为中心的经纬网图中，相邻两条经线的经度间隔是相等的，经度间隔</a:t>
            </a:r>
            <a:r>
              <a:rPr lang="en-US" altLang="zh-CN" sz="4000" b="1" dirty="0">
                <a:latin typeface="楷体" panose="02010609060101010101" pitchFamily="49" charset="-122"/>
                <a:ea typeface="楷体" panose="02010609060101010101" pitchFamily="49" charset="-122"/>
              </a:rPr>
              <a:t>=360°÷</a:t>
            </a:r>
            <a:r>
              <a:rPr lang="zh-CN" altLang="en-US" sz="4000" b="1" dirty="0">
                <a:latin typeface="楷体" panose="02010609060101010101" pitchFamily="49" charset="-122"/>
                <a:ea typeface="楷体" panose="02010609060101010101" pitchFamily="49" charset="-122"/>
              </a:rPr>
              <a:t>经线总数。</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596" y="5193000"/>
            <a:ext cx="606220" cy="606220"/>
          </a:xfrm>
          <a:prstGeom prst="rect">
            <a:avLst/>
          </a:prstGeom>
        </p:spPr>
      </p:pic>
      <p:pic>
        <p:nvPicPr>
          <p:cNvPr id="2051" name="Picture 3"/>
          <p:cNvPicPr>
            <a:picLocks noChangeAspect="1" noChangeArrowheads="1"/>
          </p:cNvPicPr>
          <p:nvPr/>
        </p:nvPicPr>
        <p:blipFill>
          <a:blip r:embed="rId5">
            <a:clrChange>
              <a:clrFrom>
                <a:srgbClr val="EAF8FD"/>
              </a:clrFrom>
              <a:clrTo>
                <a:srgbClr val="EAF8FD">
                  <a:alpha val="0"/>
                </a:srgbClr>
              </a:clrTo>
            </a:clrChange>
            <a:extLst>
              <a:ext uri="{28A0092B-C50C-407E-A947-70E740481C1C}">
                <a14:useLocalDpi xmlns:a14="http://schemas.microsoft.com/office/drawing/2010/main" val="0"/>
              </a:ext>
            </a:extLst>
          </a:blip>
          <a:srcRect/>
          <a:stretch>
            <a:fillRect/>
          </a:stretch>
        </p:blipFill>
        <p:spPr bwMode="auto">
          <a:xfrm>
            <a:off x="4643278" y="5417427"/>
            <a:ext cx="14032687" cy="7032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64058" y="802850"/>
            <a:ext cx="21721592" cy="1954311"/>
          </a:xfrm>
          <a:prstGeom prst="rect">
            <a:avLst/>
          </a:prstGeom>
          <a:noFill/>
        </p:spPr>
        <p:txBody>
          <a:bodyPr wrap="square" lIns="91433" tIns="45717" rIns="91433" bIns="45717" rtlCol="0">
            <a:spAutoFit/>
          </a:bodyPr>
          <a:lstStyle/>
          <a:p>
            <a:pPr>
              <a:lnSpc>
                <a:spcPct val="120000"/>
              </a:lnSpc>
            </a:pPr>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3</a:t>
            </a:r>
            <a:r>
              <a:rPr lang="zh-CN" altLang="en-US" sz="5400" b="1" dirty="0" smtClean="0">
                <a:latin typeface="宋体" panose="02010600030101010101" pitchFamily="2" charset="-122"/>
                <a:ea typeface="宋体" panose="02010600030101010101" pitchFamily="2" charset="-122"/>
              </a:rPr>
              <a:t>）下图所示为以</a:t>
            </a:r>
            <a:r>
              <a:rPr lang="en-US" altLang="zh-CN" sz="5400" b="1" dirty="0" smtClean="0">
                <a:latin typeface="宋体" panose="02010600030101010101" pitchFamily="2" charset="-122"/>
                <a:ea typeface="宋体" panose="02010600030101010101" pitchFamily="2" charset="-122"/>
              </a:rPr>
              <a:t>38°N</a:t>
            </a:r>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0°</a:t>
            </a:r>
            <a:r>
              <a:rPr lang="zh-CN" altLang="en-US" sz="5400" b="1" dirty="0" smtClean="0">
                <a:latin typeface="宋体" panose="02010600030101010101" pitchFamily="2" charset="-122"/>
                <a:ea typeface="宋体" panose="02010600030101010101" pitchFamily="2" charset="-122"/>
              </a:rPr>
              <a:t>为极点的陆地相对集中的“陆半球”（另一半球为“水半球”）。读</a:t>
            </a:r>
            <a:r>
              <a:rPr lang="zh-CN" altLang="en-US" sz="5400" b="1" dirty="0">
                <a:latin typeface="宋体" panose="02010600030101010101" pitchFamily="2" charset="-122"/>
                <a:ea typeface="宋体" panose="02010600030101010101" pitchFamily="2" charset="-122"/>
              </a:rPr>
              <a:t>图，完成下题。</a:t>
            </a: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64058" y="2943000"/>
            <a:ext cx="13635086" cy="3083921"/>
          </a:xfrm>
          <a:prstGeom prst="rect">
            <a:avLst/>
          </a:prstGeom>
        </p:spPr>
        <p:txBody>
          <a:bodyPr wrap="square">
            <a:spAutoFit/>
          </a:bodyPr>
          <a:lstStyle/>
          <a:p>
            <a:pPr>
              <a:lnSpc>
                <a:spcPct val="120000"/>
              </a:lnSpc>
            </a:pPr>
            <a:r>
              <a:rPr lang="zh-CN" altLang="en-US" sz="5400" b="1" dirty="0">
                <a:latin typeface="宋体" panose="02010600030101010101" pitchFamily="2" charset="-122"/>
                <a:ea typeface="宋体" panose="02010600030101010101" pitchFamily="2" charset="-122"/>
              </a:rPr>
              <a:t>“水半球”的极点</a:t>
            </a:r>
            <a:r>
              <a:rPr lang="zh-CN" altLang="en-US" sz="5400" b="1" dirty="0" smtClean="0">
                <a:latin typeface="宋体" panose="02010600030101010101" pitchFamily="2" charset="-122"/>
                <a:ea typeface="宋体" panose="02010600030101010101" pitchFamily="2" charset="-122"/>
              </a:rPr>
              <a:t>位于（</a:t>
            </a:r>
            <a:r>
              <a:rPr lang="zh-CN" altLang="zh-CN" sz="5400" b="1" dirty="0" smtClean="0">
                <a:latin typeface="宋体" panose="02010600030101010101" pitchFamily="2" charset="-122"/>
                <a:ea typeface="宋体" panose="02010600030101010101" pitchFamily="2" charset="-122"/>
              </a:rPr>
              <a:t>   </a:t>
            </a:r>
            <a:r>
              <a:rPr lang="zh-CN" altLang="en-US" sz="5400" b="1" dirty="0" smtClean="0">
                <a:latin typeface="宋体" panose="02010600030101010101" pitchFamily="2" charset="-122"/>
                <a:ea typeface="宋体" panose="02010600030101010101" pitchFamily="2" charset="-122"/>
              </a:rPr>
              <a:t>）</a:t>
            </a:r>
            <a:endParaRPr lang="en-US" altLang="zh-CN"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北半球、东半球</a:t>
            </a:r>
            <a:r>
              <a:rPr lang="en-US" altLang="zh-CN" sz="5400" b="1" dirty="0">
                <a:latin typeface="宋体" panose="02010600030101010101" pitchFamily="2" charset="-122"/>
                <a:ea typeface="宋体" panose="02010600030101010101" pitchFamily="2" charset="-122"/>
              </a:rPr>
              <a:t>	</a:t>
            </a:r>
            <a:r>
              <a:rPr lang="en-US" altLang="zh-CN" sz="5400" b="1" dirty="0" smtClean="0">
                <a:latin typeface="宋体" panose="02010600030101010101" pitchFamily="2" charset="-122"/>
                <a:ea typeface="宋体" panose="02010600030101010101" pitchFamily="2" charset="-122"/>
              </a:rPr>
              <a:t>B</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北半球、西半球</a:t>
            </a:r>
            <a:endParaRPr lang="zh-CN" altLang="zh-CN"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C.</a:t>
            </a:r>
            <a:r>
              <a:rPr lang="zh-CN" altLang="en-US" sz="5400" b="1" dirty="0">
                <a:latin typeface="宋体" panose="02010600030101010101" pitchFamily="2" charset="-122"/>
                <a:ea typeface="宋体" panose="02010600030101010101" pitchFamily="2" charset="-122"/>
              </a:rPr>
              <a:t>南半球、东半球</a:t>
            </a:r>
            <a:r>
              <a:rPr lang="en-US" altLang="zh-CN" sz="5400" b="1" dirty="0">
                <a:latin typeface="宋体" panose="02010600030101010101" pitchFamily="2" charset="-122"/>
                <a:ea typeface="宋体" panose="02010600030101010101" pitchFamily="2" charset="-122"/>
              </a:rPr>
              <a:t> 	</a:t>
            </a:r>
            <a:r>
              <a:rPr lang="en-US" altLang="zh-CN" sz="5400" b="1" dirty="0" smtClean="0">
                <a:latin typeface="宋体" panose="02010600030101010101" pitchFamily="2" charset="-122"/>
                <a:ea typeface="宋体" panose="02010600030101010101" pitchFamily="2" charset="-122"/>
              </a:rPr>
              <a:t>D</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南半球、西半球</a:t>
            </a:r>
            <a:endParaRPr lang="zh-CN" altLang="zh-CN" sz="5400" b="1" dirty="0">
              <a:latin typeface="宋体" panose="02010600030101010101" pitchFamily="2" charset="-122"/>
              <a:ea typeface="宋体" panose="02010600030101010101" pitchFamily="2" charset="-122"/>
            </a:endParaRPr>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0650" y="2132553"/>
            <a:ext cx="6570447" cy="6570447"/>
          </a:xfrm>
          <a:prstGeom prst="rect">
            <a:avLst/>
          </a:prstGeom>
        </p:spPr>
      </p:pic>
      <p:sp>
        <p:nvSpPr>
          <p:cNvPr id="23" name="矩形 22"/>
          <p:cNvSpPr/>
          <p:nvPr/>
        </p:nvSpPr>
        <p:spPr>
          <a:xfrm>
            <a:off x="1343392" y="6902491"/>
            <a:ext cx="20430000" cy="6075509"/>
          </a:xfrm>
          <a:prstGeom prst="rect">
            <a:avLst/>
          </a:prstGeom>
        </p:spPr>
        <p:txBody>
          <a:bodyPr wrap="square">
            <a:spAutoFit/>
          </a:bodyPr>
          <a:lstStyle/>
          <a:p>
            <a:pPr>
              <a:lnSpc>
                <a:spcPct val="120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a:solidFill>
                  <a:srgbClr val="2A5CAA"/>
                </a:solidFill>
                <a:latin typeface="楷体" panose="02010609060101010101" pitchFamily="49" charset="-122"/>
                <a:ea typeface="楷体" panose="02010609060101010101" pitchFamily="49" charset="-122"/>
              </a:rPr>
              <a:t>本题考查对跖点经纬度的判读。</a:t>
            </a:r>
            <a:r>
              <a:rPr lang="zh-CN" altLang="en-US" sz="5400" b="1" dirty="0" smtClean="0">
                <a:solidFill>
                  <a:srgbClr val="2A5CAA"/>
                </a:solidFill>
                <a:latin typeface="楷体" panose="02010609060101010101" pitchFamily="49" charset="-122"/>
                <a:ea typeface="楷体" panose="02010609060101010101" pitchFamily="49" charset="-122"/>
              </a:rPr>
              <a:t>由于</a:t>
            </a:r>
            <a:endParaRPr lang="en-US" altLang="zh-CN" sz="5400" b="1" dirty="0" smtClean="0">
              <a:solidFill>
                <a:srgbClr val="2A5CAA"/>
              </a:solidFill>
              <a:latin typeface="楷体" panose="02010609060101010101" pitchFamily="49" charset="-122"/>
              <a:ea typeface="楷体" panose="02010609060101010101" pitchFamily="49" charset="-122"/>
            </a:endParaRPr>
          </a:p>
          <a:p>
            <a:pPr>
              <a:lnSpc>
                <a:spcPct val="120000"/>
              </a:lnSpc>
            </a:pPr>
            <a:r>
              <a:rPr lang="zh-CN" altLang="en-US" sz="5400" b="1" dirty="0" smtClean="0">
                <a:solidFill>
                  <a:srgbClr val="2A5CAA"/>
                </a:solidFill>
                <a:latin typeface="楷体" panose="02010609060101010101" pitchFamily="49" charset="-122"/>
                <a:ea typeface="楷体" panose="02010609060101010101" pitchFamily="49" charset="-122"/>
              </a:rPr>
              <a:t>“水半球”</a:t>
            </a:r>
            <a:r>
              <a:rPr lang="zh-CN" altLang="en-US" sz="5400" b="1" dirty="0">
                <a:solidFill>
                  <a:srgbClr val="2A5CAA"/>
                </a:solidFill>
                <a:latin typeface="楷体" panose="02010609060101010101" pitchFamily="49" charset="-122"/>
                <a:ea typeface="楷体" panose="02010609060101010101" pitchFamily="49" charset="-122"/>
              </a:rPr>
              <a:t>和“陆半球”相对，二者极点</a:t>
            </a:r>
            <a:r>
              <a:rPr lang="zh-CN" altLang="en-US" sz="5400" b="1" dirty="0" smtClean="0">
                <a:solidFill>
                  <a:srgbClr val="2A5CAA"/>
                </a:solidFill>
                <a:latin typeface="楷体" panose="02010609060101010101" pitchFamily="49" charset="-122"/>
                <a:ea typeface="楷体" panose="02010609060101010101" pitchFamily="49" charset="-122"/>
              </a:rPr>
              <a:t>必然是</a:t>
            </a:r>
            <a:endParaRPr lang="en-US" altLang="zh-CN" sz="5400" b="1" dirty="0" smtClean="0">
              <a:solidFill>
                <a:srgbClr val="2A5CAA"/>
              </a:solidFill>
              <a:latin typeface="楷体" panose="02010609060101010101" pitchFamily="49" charset="-122"/>
              <a:ea typeface="楷体" panose="02010609060101010101" pitchFamily="49" charset="-122"/>
            </a:endParaRPr>
          </a:p>
          <a:p>
            <a:pPr>
              <a:lnSpc>
                <a:spcPct val="120000"/>
              </a:lnSpc>
            </a:pPr>
            <a:r>
              <a:rPr lang="zh-CN" altLang="en-US" sz="5400" b="1" dirty="0" smtClean="0">
                <a:solidFill>
                  <a:srgbClr val="2A5CAA"/>
                </a:solidFill>
                <a:latin typeface="楷体" panose="02010609060101010101" pitchFamily="49" charset="-122"/>
                <a:ea typeface="楷体" panose="02010609060101010101" pitchFamily="49" charset="-122"/>
              </a:rPr>
              <a:t>地球</a:t>
            </a:r>
            <a:r>
              <a:rPr lang="zh-CN" altLang="en-US" sz="5400" b="1" dirty="0">
                <a:solidFill>
                  <a:srgbClr val="2A5CAA"/>
                </a:solidFill>
                <a:latin typeface="楷体" panose="02010609060101010101" pitchFamily="49" charset="-122"/>
                <a:ea typeface="楷体" panose="02010609060101010101" pitchFamily="49" charset="-122"/>
              </a:rPr>
              <a:t>上过地心相对的两点，即位于对跖点上。球面对跖点，经度相对，和为</a:t>
            </a:r>
            <a:r>
              <a:rPr lang="en-US" altLang="zh-CN" sz="5400" b="1" dirty="0">
                <a:solidFill>
                  <a:srgbClr val="2A5CAA"/>
                </a:solidFill>
                <a:latin typeface="楷体" panose="02010609060101010101" pitchFamily="49" charset="-122"/>
                <a:ea typeface="楷体" panose="02010609060101010101" pitchFamily="49" charset="-122"/>
              </a:rPr>
              <a:t>180°</a:t>
            </a:r>
            <a:r>
              <a:rPr lang="zh-CN" altLang="en-US" sz="5400" b="1" dirty="0" smtClean="0">
                <a:solidFill>
                  <a:srgbClr val="2A5CAA"/>
                </a:solidFill>
                <a:latin typeface="楷体" panose="02010609060101010101" pitchFamily="49" charset="-122"/>
                <a:ea typeface="楷体" panose="02010609060101010101" pitchFamily="49" charset="-122"/>
              </a:rPr>
              <a:t>；</a:t>
            </a:r>
            <a:r>
              <a:rPr lang="zh-CN" altLang="en-US" sz="5400" b="1" dirty="0">
                <a:solidFill>
                  <a:srgbClr val="2A5CAA"/>
                </a:solidFill>
                <a:latin typeface="楷体" panose="02010609060101010101" pitchFamily="49" charset="-122"/>
                <a:ea typeface="楷体" panose="02010609060101010101" pitchFamily="49" charset="-122"/>
              </a:rPr>
              <a:t>纬度相反，数值相等。由此可知“水半球”的极点为</a:t>
            </a:r>
            <a:r>
              <a:rPr lang="en-US" altLang="zh-CN" sz="5400" b="1" dirty="0">
                <a:solidFill>
                  <a:srgbClr val="2A5CAA"/>
                </a:solidFill>
                <a:latin typeface="楷体" panose="02010609060101010101" pitchFamily="49" charset="-122"/>
                <a:ea typeface="楷体" panose="02010609060101010101" pitchFamily="49" charset="-122"/>
              </a:rPr>
              <a:t>38°S </a:t>
            </a:r>
            <a:r>
              <a:rPr lang="zh-CN" altLang="en-US"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180°</a:t>
            </a:r>
            <a:r>
              <a:rPr lang="zh-CN" altLang="en-US" sz="5400" b="1" dirty="0">
                <a:solidFill>
                  <a:srgbClr val="2A5CAA"/>
                </a:solidFill>
                <a:latin typeface="楷体" panose="02010609060101010101" pitchFamily="49" charset="-122"/>
                <a:ea typeface="楷体" panose="02010609060101010101" pitchFamily="49" charset="-122"/>
              </a:rPr>
              <a:t>。结合南北半球、东西半球的划分可知“水半球”的极点位于南半球、西半球，故</a:t>
            </a:r>
            <a:r>
              <a:rPr lang="en-US" altLang="zh-CN" sz="5400" b="1" dirty="0">
                <a:solidFill>
                  <a:srgbClr val="2A5CAA"/>
                </a:solidFill>
                <a:latin typeface="楷体" panose="02010609060101010101" pitchFamily="49" charset="-122"/>
                <a:ea typeface="楷体" panose="02010609060101010101" pitchFamily="49" charset="-122"/>
              </a:rPr>
              <a:t>D</a:t>
            </a:r>
            <a:r>
              <a:rPr lang="zh-CN" altLang="en-US" sz="5400" b="1" dirty="0">
                <a:solidFill>
                  <a:srgbClr val="2A5CAA"/>
                </a:solidFill>
                <a:latin typeface="楷体" panose="02010609060101010101" pitchFamily="49" charset="-122"/>
                <a:ea typeface="楷体" panose="02010609060101010101" pitchFamily="49" charset="-122"/>
              </a:rPr>
              <a:t>项正确</a:t>
            </a:r>
            <a:r>
              <a:rPr lang="zh-CN" altLang="en-US" sz="5400" b="1" dirty="0" smtClean="0">
                <a:solidFill>
                  <a:srgbClr val="2A5CAA"/>
                </a:solidFill>
                <a:latin typeface="楷体" panose="02010609060101010101" pitchFamily="49" charset="-122"/>
                <a:ea typeface="楷体" panose="02010609060101010101" pitchFamily="49" charset="-122"/>
              </a:rPr>
              <a:t>。</a:t>
            </a:r>
            <a:endParaRPr lang="zh-CN" altLang="en-US" sz="5400" b="1" dirty="0">
              <a:solidFill>
                <a:srgbClr val="2A5CAA"/>
              </a:solidFill>
              <a:latin typeface="楷体" panose="02010609060101010101" pitchFamily="49" charset="-122"/>
              <a:ea typeface="楷体" panose="02010609060101010101" pitchFamily="49" charset="-122"/>
            </a:endParaRPr>
          </a:p>
        </p:txBody>
      </p:sp>
      <p:sp>
        <p:nvSpPr>
          <p:cNvPr id="9" name="矩形 8"/>
          <p:cNvSpPr/>
          <p:nvPr/>
        </p:nvSpPr>
        <p:spPr>
          <a:xfrm>
            <a:off x="9260650" y="2988000"/>
            <a:ext cx="534121" cy="947247"/>
          </a:xfrm>
          <a:prstGeom prst="rect">
            <a:avLst/>
          </a:prstGeom>
        </p:spPr>
        <p:txBody>
          <a:bodyPr wrap="none">
            <a:spAutoFit/>
          </a:bodyPr>
          <a:lstStyle/>
          <a:p>
            <a:pPr>
              <a:lnSpc>
                <a:spcPct val="110000"/>
              </a:lnSpc>
            </a:pPr>
            <a:r>
              <a:rPr lang="en-US" altLang="zh-CN" sz="5400" b="1" dirty="0">
                <a:solidFill>
                  <a:srgbClr val="FF0000"/>
                </a:solidFill>
                <a:latin typeface="宋体" panose="02010600030101010101" pitchFamily="2" charset="-122"/>
                <a:ea typeface="宋体" panose="02010600030101010101" pitchFamily="2" charset="-122"/>
              </a:rPr>
              <a:t>D</a:t>
            </a:r>
            <a:endParaRPr lang="zh-CN" altLang="en-US" sz="48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sp>
        <p:nvSpPr>
          <p:cNvPr id="22" name="TextBox 7"/>
          <p:cNvSpPr txBox="1"/>
          <p:nvPr/>
        </p:nvSpPr>
        <p:spPr>
          <a:xfrm>
            <a:off x="1692664" y="2538000"/>
            <a:ext cx="15667986" cy="1052596"/>
          </a:xfrm>
          <a:prstGeom prst="rect">
            <a:avLst/>
          </a:prstGeom>
          <a:noFill/>
        </p:spPr>
        <p:txBody>
          <a:bodyPr wrap="square" rtlCol="0">
            <a:spAutoFit/>
          </a:bodyPr>
          <a:lstStyle/>
          <a:p>
            <a:pPr>
              <a:lnSpc>
                <a:spcPct val="130000"/>
              </a:lnSpc>
            </a:pPr>
            <a:r>
              <a:rPr lang="en-US" altLang="zh-CN" sz="4800" dirty="0">
                <a:latin typeface="黑体" panose="02010609060101010101" pitchFamily="49" charset="-122"/>
                <a:ea typeface="黑体" panose="02010609060101010101" pitchFamily="49" charset="-122"/>
              </a:rPr>
              <a:t>1.</a:t>
            </a:r>
            <a:r>
              <a:rPr lang="zh-CN" altLang="en-US" sz="4800" b="1" dirty="0">
                <a:latin typeface="楷体" panose="02010609060101010101" pitchFamily="49" charset="-122"/>
                <a:ea typeface="楷体" panose="02010609060101010101" pitchFamily="49" charset="-122"/>
              </a:rPr>
              <a:t>关于赤道对称的两点：经度相同；纬度相反，数值相等。</a:t>
            </a:r>
          </a:p>
        </p:txBody>
      </p:sp>
      <p:sp>
        <p:nvSpPr>
          <p:cNvPr id="13" name="TextBox 7"/>
          <p:cNvSpPr txBox="1"/>
          <p:nvPr/>
        </p:nvSpPr>
        <p:spPr>
          <a:xfrm>
            <a:off x="1692664" y="4135412"/>
            <a:ext cx="18457986" cy="1052596"/>
          </a:xfrm>
          <a:prstGeom prst="rect">
            <a:avLst/>
          </a:prstGeom>
          <a:noFill/>
        </p:spPr>
        <p:txBody>
          <a:bodyPr wrap="square" rtlCol="0">
            <a:spAutoFit/>
          </a:bodyPr>
          <a:lstStyle/>
          <a:p>
            <a:pPr>
              <a:lnSpc>
                <a:spcPct val="130000"/>
              </a:lnSpc>
            </a:pPr>
            <a:r>
              <a:rPr lang="en-US" altLang="zh-CN" sz="4800" dirty="0">
                <a:latin typeface="黑体" panose="02010609060101010101" pitchFamily="49" charset="-122"/>
                <a:ea typeface="黑体" panose="02010609060101010101" pitchFamily="49" charset="-122"/>
              </a:rPr>
              <a:t>2.</a:t>
            </a:r>
            <a:r>
              <a:rPr lang="zh-CN" altLang="en-US" sz="4800" b="1" dirty="0">
                <a:latin typeface="楷体" panose="02010609060101010101" pitchFamily="49" charset="-122"/>
                <a:ea typeface="楷体" panose="02010609060101010101" pitchFamily="49" charset="-122"/>
              </a:rPr>
              <a:t>关于地轴对称的两点 ：经度相对，和为</a:t>
            </a:r>
            <a:r>
              <a:rPr lang="en-US" altLang="zh-CN" sz="4800" b="1" dirty="0">
                <a:latin typeface="楷体" panose="02010609060101010101" pitchFamily="49" charset="-122"/>
                <a:ea typeface="楷体" panose="02010609060101010101" pitchFamily="49" charset="-122"/>
              </a:rPr>
              <a:t>180°</a:t>
            </a:r>
            <a:r>
              <a:rPr lang="zh-CN" altLang="en-US" sz="4800" b="1" dirty="0">
                <a:latin typeface="楷体" panose="02010609060101010101" pitchFamily="49" charset="-122"/>
                <a:ea typeface="楷体" panose="02010609060101010101" pitchFamily="49" charset="-122"/>
              </a:rPr>
              <a:t>；纬度相同。</a:t>
            </a:r>
          </a:p>
        </p:txBody>
      </p:sp>
      <p:sp>
        <p:nvSpPr>
          <p:cNvPr id="15" name="TextBox 7"/>
          <p:cNvSpPr txBox="1"/>
          <p:nvPr/>
        </p:nvSpPr>
        <p:spPr>
          <a:xfrm>
            <a:off x="1692664" y="5769114"/>
            <a:ext cx="17692986" cy="2011045"/>
          </a:xfrm>
          <a:prstGeom prst="rect">
            <a:avLst/>
          </a:prstGeom>
          <a:noFill/>
        </p:spPr>
        <p:txBody>
          <a:bodyPr wrap="square" rtlCol="0">
            <a:spAutoFit/>
          </a:bodyPr>
          <a:lstStyle/>
          <a:p>
            <a:pPr>
              <a:lnSpc>
                <a:spcPct val="130000"/>
              </a:lnSpc>
            </a:pPr>
            <a:r>
              <a:rPr lang="en-US" altLang="zh-CN" sz="4800" dirty="0">
                <a:latin typeface="黑体" panose="02010609060101010101" pitchFamily="49" charset="-122"/>
                <a:ea typeface="黑体" panose="02010609060101010101" pitchFamily="49" charset="-122"/>
              </a:rPr>
              <a:t>3.</a:t>
            </a:r>
            <a:r>
              <a:rPr lang="zh-CN" altLang="en-US" sz="4800" b="1" dirty="0">
                <a:latin typeface="楷体" panose="02010609060101010101" pitchFamily="49" charset="-122"/>
                <a:ea typeface="楷体" panose="02010609060101010101" pitchFamily="49" charset="-122"/>
              </a:rPr>
              <a:t>关于地心对称的两</a:t>
            </a:r>
            <a:r>
              <a:rPr lang="zh-CN" altLang="en-US" sz="4800" b="1" dirty="0" smtClean="0">
                <a:latin typeface="楷体" panose="02010609060101010101" pitchFamily="49" charset="-122"/>
                <a:ea typeface="楷体" panose="02010609060101010101" pitchFamily="49" charset="-122"/>
              </a:rPr>
              <a:t>点（对</a:t>
            </a:r>
            <a:r>
              <a:rPr lang="zh-CN" altLang="en-US" sz="4800" b="1" dirty="0">
                <a:latin typeface="楷体" panose="02010609060101010101" pitchFamily="49" charset="-122"/>
                <a:ea typeface="楷体" panose="02010609060101010101" pitchFamily="49" charset="-122"/>
              </a:rPr>
              <a:t>跖</a:t>
            </a:r>
            <a:r>
              <a:rPr lang="zh-CN" altLang="en-US" sz="4800" b="1" dirty="0" smtClean="0">
                <a:latin typeface="楷体" panose="02010609060101010101" pitchFamily="49" charset="-122"/>
                <a:ea typeface="楷体" panose="02010609060101010101" pitchFamily="49" charset="-122"/>
              </a:rPr>
              <a:t>点）</a:t>
            </a:r>
            <a:r>
              <a:rPr lang="zh-CN" altLang="en-US" sz="4800" b="1" dirty="0">
                <a:latin typeface="楷体" panose="02010609060101010101" pitchFamily="49" charset="-122"/>
                <a:ea typeface="楷体" panose="02010609060101010101" pitchFamily="49" charset="-122"/>
              </a:rPr>
              <a:t>：经度相对，和为</a:t>
            </a:r>
            <a:r>
              <a:rPr lang="en-US" altLang="zh-CN" sz="4800" b="1" dirty="0">
                <a:latin typeface="楷体" panose="02010609060101010101" pitchFamily="49" charset="-122"/>
                <a:ea typeface="楷体" panose="02010609060101010101" pitchFamily="49" charset="-122"/>
              </a:rPr>
              <a:t>180°</a:t>
            </a:r>
            <a:r>
              <a:rPr lang="zh-CN" altLang="en-US" sz="4800" b="1" dirty="0">
                <a:latin typeface="楷体" panose="02010609060101010101" pitchFamily="49" charset="-122"/>
                <a:ea typeface="楷体" panose="02010609060101010101" pitchFamily="49" charset="-122"/>
              </a:rPr>
              <a:t>；纬度相反，数值相等。</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2664" y="8145151"/>
            <a:ext cx="613152" cy="613152"/>
          </a:xfrm>
          <a:prstGeom prst="rect">
            <a:avLst/>
          </a:prstGeom>
        </p:spPr>
      </p:pic>
      <p:sp>
        <p:nvSpPr>
          <p:cNvPr id="4" name="矩形: 圆角 3"/>
          <p:cNvSpPr/>
          <p:nvPr/>
        </p:nvSpPr>
        <p:spPr>
          <a:xfrm>
            <a:off x="1692664" y="8981219"/>
            <a:ext cx="18817986" cy="3708285"/>
          </a:xfrm>
          <a:prstGeom prst="roundRect">
            <a:avLst>
              <a:gd name="adj" fmla="val 4502"/>
            </a:avLst>
          </a:prstGeom>
          <a:ln w="38100" cap="rnd">
            <a:noFill/>
            <a:prstDash val="sysDash"/>
            <a:round/>
          </a:ln>
        </p:spPr>
        <p:txBody>
          <a:bodyPr wrap="square">
            <a:spAutoFit/>
          </a:bodyPr>
          <a:lstStyle/>
          <a:p>
            <a:pPr>
              <a:lnSpc>
                <a:spcPct val="120000"/>
              </a:lnSpc>
            </a:pPr>
            <a:r>
              <a:rPr lang="zh-CN" altLang="en-US" sz="4800" b="1" dirty="0">
                <a:latin typeface="楷体" panose="02010609060101010101" pitchFamily="49" charset="-122"/>
                <a:ea typeface="楷体" panose="02010609060101010101" pitchFamily="49" charset="-122"/>
              </a:rPr>
              <a:t>由于“水半球”和“陆半球”相对，二者极点必然是地球上过地心相对的两点，即位于对跖点上。根据球面对跖点的判断方法，可知“水半球”的极点为38°S 、180°。结合南北半球、东西半球的划分可知“水半球”的极点位于南半球、西半球。</a:t>
            </a:r>
          </a:p>
        </p:txBody>
      </p:sp>
      <p:sp>
        <p:nvSpPr>
          <p:cNvPr id="7" name="矩形: 圆角 6"/>
          <p:cNvSpPr/>
          <p:nvPr/>
        </p:nvSpPr>
        <p:spPr>
          <a:xfrm>
            <a:off x="1692664" y="8933820"/>
            <a:ext cx="18817986" cy="3908489"/>
          </a:xfrm>
          <a:prstGeom prst="roundRect">
            <a:avLst>
              <a:gd name="adj" fmla="val 8934"/>
            </a:avLst>
          </a:prstGeom>
          <a:noFill/>
          <a:ln w="38100">
            <a:solidFill>
              <a:srgbClr val="036E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球面上对称点的经纬度关系</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92664" y="3100588"/>
            <a:ext cx="15667986" cy="769441"/>
          </a:xfrm>
          <a:prstGeom prst="rect">
            <a:avLst/>
          </a:prstGeom>
          <a:noFill/>
        </p:spPr>
        <p:txBody>
          <a:bodyPr wrap="square" rtlCol="0">
            <a:spAutoFit/>
          </a:bodyPr>
          <a:lstStyle/>
          <a:p>
            <a:r>
              <a:rPr lang="zh-CN" altLang="en-US" sz="4400" b="1" dirty="0">
                <a:latin typeface="+mn-ea"/>
              </a:rPr>
              <a:t>形状：地球是一个两极稍扁，赤道略鼓的不规则球体。</a:t>
            </a:r>
          </a:p>
        </p:txBody>
      </p:sp>
      <p:sp>
        <p:nvSpPr>
          <p:cNvPr id="34" name="圆角矩形 6"/>
          <p:cNvSpPr/>
          <p:nvPr/>
        </p:nvSpPr>
        <p:spPr>
          <a:xfrm>
            <a:off x="8602320" y="828000"/>
            <a:ext cx="7166660" cy="864000"/>
          </a:xfrm>
          <a:prstGeom prst="roundRect">
            <a:avLst/>
          </a:prstGeom>
          <a:solidFill>
            <a:srgbClr val="EA5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黑体" panose="02010609060101010101" pitchFamily="49" charset="-122"/>
                <a:ea typeface="黑体" panose="02010609060101010101" pitchFamily="49" charset="-122"/>
              </a:rPr>
              <a:t>一、地球的形状与大小</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380" y="4923000"/>
            <a:ext cx="14200540" cy="6805108"/>
          </a:xfrm>
          <a:prstGeom prst="rect">
            <a:avLst/>
          </a:prstGeom>
        </p:spPr>
      </p:pic>
      <p:pic>
        <p:nvPicPr>
          <p:cNvPr id="13" name="图片 12">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64058" y="828000"/>
            <a:ext cx="21721592" cy="1089523"/>
          </a:xfrm>
          <a:prstGeom prst="rect">
            <a:avLst/>
          </a:prstGeom>
          <a:noFill/>
        </p:spPr>
        <p:txBody>
          <a:bodyPr wrap="square" lIns="91433" tIns="45717" rIns="91433" bIns="45717" rtlCol="0">
            <a:spAutoFit/>
          </a:bodyPr>
          <a:lstStyle/>
          <a:p>
            <a:pPr>
              <a:lnSpc>
                <a:spcPct val="120000"/>
              </a:lnSpc>
            </a:pPr>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4</a:t>
            </a:r>
            <a:r>
              <a:rPr lang="zh-CN" altLang="en-US" sz="5400" b="1" dirty="0" smtClean="0">
                <a:latin typeface="宋体" panose="02010600030101010101" pitchFamily="2" charset="-122"/>
                <a:ea typeface="宋体" panose="02010600030101010101" pitchFamily="2" charset="-122"/>
              </a:rPr>
              <a:t>）读</a:t>
            </a:r>
            <a:r>
              <a:rPr lang="zh-CN" altLang="en-US" sz="5400" b="1" dirty="0">
                <a:latin typeface="宋体" panose="02010600030101010101" pitchFamily="2" charset="-122"/>
                <a:ea typeface="宋体" panose="02010600030101010101" pitchFamily="2" charset="-122"/>
              </a:rPr>
              <a:t>图，完成下题。</a:t>
            </a: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89864" y="2154079"/>
            <a:ext cx="19642987" cy="2086725"/>
          </a:xfrm>
          <a:prstGeom prst="rect">
            <a:avLst/>
          </a:prstGeom>
        </p:spPr>
        <p:txBody>
          <a:bodyPr wrap="square">
            <a:spAutoFit/>
          </a:bodyPr>
          <a:lstStyle/>
          <a:p>
            <a:pPr>
              <a:lnSpc>
                <a:spcPct val="120000"/>
              </a:lnSpc>
            </a:pPr>
            <a:r>
              <a:rPr lang="zh-CN" altLang="en-US" sz="5400" b="1" dirty="0">
                <a:latin typeface="宋体" panose="02010600030101010101" pitchFamily="2" charset="-122"/>
                <a:ea typeface="宋体" panose="02010600030101010101" pitchFamily="2" charset="-122"/>
              </a:rPr>
              <a:t>楠迪</a:t>
            </a:r>
            <a:r>
              <a:rPr lang="zh-CN" altLang="en-US" sz="5400" b="1" dirty="0" smtClean="0">
                <a:latin typeface="宋体" panose="02010600030101010101" pitchFamily="2" charset="-122"/>
                <a:ea typeface="宋体" panose="02010600030101010101" pitchFamily="2" charset="-122"/>
              </a:rPr>
              <a:t>位于莫尔兹比港的（</a:t>
            </a:r>
            <a:r>
              <a:rPr lang="zh-CN" altLang="zh-CN" sz="5400" b="1" dirty="0" smtClean="0">
                <a:latin typeface="宋体" panose="02010600030101010101" pitchFamily="2" charset="-122"/>
                <a:ea typeface="宋体" panose="02010600030101010101" pitchFamily="2" charset="-122"/>
              </a:rPr>
              <a:t>   </a:t>
            </a:r>
            <a:r>
              <a:rPr lang="zh-CN" altLang="en-US" sz="5400" b="1" dirty="0" smtClean="0">
                <a:latin typeface="宋体" panose="02010600030101010101" pitchFamily="2" charset="-122"/>
                <a:ea typeface="宋体" panose="02010600030101010101" pitchFamily="2" charset="-122"/>
              </a:rPr>
              <a:t>）</a:t>
            </a:r>
            <a:endParaRPr lang="en-US" altLang="zh-CN"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西北方向</a:t>
            </a:r>
            <a:r>
              <a:rPr lang="en-US" altLang="zh-CN" sz="5400" b="1" dirty="0">
                <a:latin typeface="宋体" panose="02010600030101010101" pitchFamily="2" charset="-122"/>
                <a:ea typeface="宋体" panose="02010600030101010101" pitchFamily="2" charset="-122"/>
              </a:rPr>
              <a:t>	    </a:t>
            </a:r>
            <a:r>
              <a:rPr lang="en-US" altLang="zh-CN" sz="5400" b="1" dirty="0" smtClean="0">
                <a:latin typeface="宋体" panose="02010600030101010101" pitchFamily="2" charset="-122"/>
                <a:ea typeface="宋体" panose="02010600030101010101" pitchFamily="2" charset="-122"/>
              </a:rPr>
              <a:t>B</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东北</a:t>
            </a:r>
            <a:r>
              <a:rPr lang="zh-CN" altLang="en-US" sz="5400" b="1" dirty="0" smtClean="0">
                <a:latin typeface="宋体" panose="02010600030101010101" pitchFamily="2" charset="-122"/>
                <a:ea typeface="宋体" panose="02010600030101010101" pitchFamily="2" charset="-122"/>
              </a:rPr>
              <a:t>方向</a:t>
            </a:r>
            <a:r>
              <a:rPr lang="en-US" altLang="zh-CN" sz="5400" b="1" dirty="0">
                <a:latin typeface="宋体" panose="02010600030101010101" pitchFamily="2" charset="-122"/>
                <a:ea typeface="宋体" panose="02010600030101010101" pitchFamily="2" charset="-122"/>
              </a:rPr>
              <a:t>	</a:t>
            </a:r>
            <a:r>
              <a:rPr lang="en-US" altLang="zh-CN" sz="5400" b="1" dirty="0" smtClean="0">
                <a:latin typeface="宋体" panose="02010600030101010101" pitchFamily="2" charset="-122"/>
                <a:ea typeface="宋体" panose="02010600030101010101" pitchFamily="2" charset="-122"/>
              </a:rPr>
              <a:t>   </a:t>
            </a:r>
            <a:r>
              <a:rPr lang="en-US" altLang="zh-CN" sz="5400" b="1" dirty="0">
                <a:latin typeface="宋体" panose="02010600030101010101" pitchFamily="2" charset="-122"/>
                <a:ea typeface="宋体" panose="02010600030101010101" pitchFamily="2" charset="-122"/>
              </a:rPr>
              <a:t>C</a:t>
            </a:r>
            <a:r>
              <a:rPr lang="en-US" altLang="zh-CN" sz="5400" b="1" dirty="0" smtClean="0">
                <a:latin typeface="宋体" panose="02010600030101010101" pitchFamily="2" charset="-122"/>
                <a:ea typeface="宋体" panose="02010600030101010101" pitchFamily="2" charset="-122"/>
              </a:rPr>
              <a:t>.</a:t>
            </a:r>
            <a:r>
              <a:rPr lang="zh-CN" altLang="en-US" sz="5400" b="1" dirty="0" smtClean="0">
                <a:latin typeface="宋体" panose="02010600030101010101" pitchFamily="2" charset="-122"/>
                <a:ea typeface="宋体" panose="02010600030101010101" pitchFamily="2" charset="-122"/>
              </a:rPr>
              <a:t>西南方向</a:t>
            </a:r>
            <a:r>
              <a:rPr lang="en-US" altLang="zh-CN" sz="5400" b="1" dirty="0" smtClean="0">
                <a:latin typeface="宋体" panose="02010600030101010101" pitchFamily="2" charset="-122"/>
                <a:ea typeface="宋体" panose="02010600030101010101" pitchFamily="2" charset="-122"/>
              </a:rPr>
              <a:t>    D.</a:t>
            </a:r>
            <a:r>
              <a:rPr lang="zh-CN" altLang="en-US" sz="5400" b="1" dirty="0" smtClean="0">
                <a:latin typeface="宋体" panose="02010600030101010101" pitchFamily="2" charset="-122"/>
                <a:ea typeface="宋体" panose="02010600030101010101" pitchFamily="2" charset="-122"/>
              </a:rPr>
              <a:t>东南方向</a:t>
            </a:r>
            <a:endParaRPr lang="zh-CN" altLang="zh-CN" sz="5400" b="1" dirty="0">
              <a:latin typeface="宋体" panose="02010600030101010101" pitchFamily="2" charset="-122"/>
              <a:ea typeface="宋体" panose="02010600030101010101" pitchFamily="2" charset="-122"/>
            </a:endParaRPr>
          </a:p>
        </p:txBody>
      </p:sp>
      <p:sp>
        <p:nvSpPr>
          <p:cNvPr id="23" name="矩形 22"/>
          <p:cNvSpPr/>
          <p:nvPr/>
        </p:nvSpPr>
        <p:spPr>
          <a:xfrm>
            <a:off x="1289864" y="9984079"/>
            <a:ext cx="20525788" cy="3083921"/>
          </a:xfrm>
          <a:prstGeom prst="rect">
            <a:avLst/>
          </a:prstGeom>
        </p:spPr>
        <p:txBody>
          <a:bodyPr wrap="square">
            <a:spAutoFit/>
          </a:bodyPr>
          <a:lstStyle/>
          <a:p>
            <a:pPr>
              <a:lnSpc>
                <a:spcPct val="120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a:solidFill>
                  <a:srgbClr val="2A5CAA"/>
                </a:solidFill>
                <a:latin typeface="楷体" panose="02010609060101010101" pitchFamily="49" charset="-122"/>
                <a:ea typeface="楷体" panose="02010609060101010101" pitchFamily="49" charset="-122"/>
              </a:rPr>
              <a:t>本题考查经纬网图中方向的判读。两幅图中越往南纬度越大，表明两地都位于南半球，且楠迪的纬度数大于莫尔兹比港，所以楠迪位于莫尔兹比港的南方，故</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项错误。</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8375" y="4464628"/>
            <a:ext cx="7557525" cy="496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650" y="4518983"/>
            <a:ext cx="7389360" cy="4769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64058" y="828000"/>
            <a:ext cx="21721592" cy="1089523"/>
          </a:xfrm>
          <a:prstGeom prst="rect">
            <a:avLst/>
          </a:prstGeom>
          <a:noFill/>
        </p:spPr>
        <p:txBody>
          <a:bodyPr wrap="square" lIns="91433" tIns="45717" rIns="91433" bIns="45717" rtlCol="0">
            <a:spAutoFit/>
          </a:bodyPr>
          <a:lstStyle/>
          <a:p>
            <a:pPr>
              <a:lnSpc>
                <a:spcPct val="120000"/>
              </a:lnSpc>
            </a:pPr>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4</a:t>
            </a:r>
            <a:r>
              <a:rPr lang="zh-CN" altLang="en-US" sz="5400" b="1" dirty="0" smtClean="0">
                <a:latin typeface="宋体" panose="02010600030101010101" pitchFamily="2" charset="-122"/>
                <a:ea typeface="宋体" panose="02010600030101010101" pitchFamily="2" charset="-122"/>
              </a:rPr>
              <a:t>）读</a:t>
            </a:r>
            <a:r>
              <a:rPr lang="zh-CN" altLang="en-US" sz="5400" b="1" dirty="0">
                <a:latin typeface="宋体" panose="02010600030101010101" pitchFamily="2" charset="-122"/>
                <a:ea typeface="宋体" panose="02010600030101010101" pitchFamily="2" charset="-122"/>
              </a:rPr>
              <a:t>图，完成下题。</a:t>
            </a: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89864" y="2154079"/>
            <a:ext cx="19642987" cy="2086725"/>
          </a:xfrm>
          <a:prstGeom prst="rect">
            <a:avLst/>
          </a:prstGeom>
        </p:spPr>
        <p:txBody>
          <a:bodyPr wrap="square">
            <a:spAutoFit/>
          </a:bodyPr>
          <a:lstStyle/>
          <a:p>
            <a:pPr>
              <a:lnSpc>
                <a:spcPct val="120000"/>
              </a:lnSpc>
            </a:pPr>
            <a:r>
              <a:rPr lang="zh-CN" altLang="en-US" sz="5400" b="1" dirty="0">
                <a:latin typeface="宋体" panose="02010600030101010101" pitchFamily="2" charset="-122"/>
                <a:ea typeface="宋体" panose="02010600030101010101" pitchFamily="2" charset="-122"/>
              </a:rPr>
              <a:t>楠迪</a:t>
            </a:r>
            <a:r>
              <a:rPr lang="zh-CN" altLang="en-US" sz="5400" b="1" dirty="0" smtClean="0">
                <a:latin typeface="宋体" panose="02010600030101010101" pitchFamily="2" charset="-122"/>
                <a:ea typeface="宋体" panose="02010600030101010101" pitchFamily="2" charset="-122"/>
              </a:rPr>
              <a:t>位于莫尔兹比港的（</a:t>
            </a:r>
            <a:r>
              <a:rPr lang="zh-CN" altLang="zh-CN" sz="5400" b="1" dirty="0" smtClean="0">
                <a:latin typeface="宋体" panose="02010600030101010101" pitchFamily="2" charset="-122"/>
                <a:ea typeface="宋体" panose="02010600030101010101" pitchFamily="2" charset="-122"/>
              </a:rPr>
              <a:t>   </a:t>
            </a:r>
            <a:r>
              <a:rPr lang="zh-CN" altLang="en-US" sz="5400" b="1" dirty="0" smtClean="0">
                <a:latin typeface="宋体" panose="02010600030101010101" pitchFamily="2" charset="-122"/>
                <a:ea typeface="宋体" panose="02010600030101010101" pitchFamily="2" charset="-122"/>
              </a:rPr>
              <a:t>）</a:t>
            </a:r>
            <a:endParaRPr lang="en-US" altLang="zh-CN"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西北方向</a:t>
            </a:r>
            <a:r>
              <a:rPr lang="en-US" altLang="zh-CN" sz="5400" b="1" dirty="0">
                <a:latin typeface="宋体" panose="02010600030101010101" pitchFamily="2" charset="-122"/>
                <a:ea typeface="宋体" panose="02010600030101010101" pitchFamily="2" charset="-122"/>
              </a:rPr>
              <a:t>	    </a:t>
            </a:r>
            <a:r>
              <a:rPr lang="en-US" altLang="zh-CN" sz="5400" b="1" dirty="0" smtClean="0">
                <a:latin typeface="宋体" panose="02010600030101010101" pitchFamily="2" charset="-122"/>
                <a:ea typeface="宋体" panose="02010600030101010101" pitchFamily="2" charset="-122"/>
              </a:rPr>
              <a:t>B</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东北</a:t>
            </a:r>
            <a:r>
              <a:rPr lang="zh-CN" altLang="en-US" sz="5400" b="1" dirty="0" smtClean="0">
                <a:latin typeface="宋体" panose="02010600030101010101" pitchFamily="2" charset="-122"/>
                <a:ea typeface="宋体" panose="02010600030101010101" pitchFamily="2" charset="-122"/>
              </a:rPr>
              <a:t>方向</a:t>
            </a:r>
            <a:r>
              <a:rPr lang="en-US" altLang="zh-CN" sz="5400" b="1" dirty="0">
                <a:latin typeface="宋体" panose="02010600030101010101" pitchFamily="2" charset="-122"/>
                <a:ea typeface="宋体" panose="02010600030101010101" pitchFamily="2" charset="-122"/>
              </a:rPr>
              <a:t>	</a:t>
            </a:r>
            <a:r>
              <a:rPr lang="en-US" altLang="zh-CN" sz="5400" b="1" dirty="0" smtClean="0">
                <a:latin typeface="宋体" panose="02010600030101010101" pitchFamily="2" charset="-122"/>
                <a:ea typeface="宋体" panose="02010600030101010101" pitchFamily="2" charset="-122"/>
              </a:rPr>
              <a:t>   </a:t>
            </a:r>
            <a:r>
              <a:rPr lang="en-US" altLang="zh-CN" sz="5400" b="1" dirty="0">
                <a:latin typeface="宋体" panose="02010600030101010101" pitchFamily="2" charset="-122"/>
                <a:ea typeface="宋体" panose="02010600030101010101" pitchFamily="2" charset="-122"/>
              </a:rPr>
              <a:t>C</a:t>
            </a:r>
            <a:r>
              <a:rPr lang="en-US" altLang="zh-CN" sz="5400" b="1" dirty="0" smtClean="0">
                <a:latin typeface="宋体" panose="02010600030101010101" pitchFamily="2" charset="-122"/>
                <a:ea typeface="宋体" panose="02010600030101010101" pitchFamily="2" charset="-122"/>
              </a:rPr>
              <a:t>.</a:t>
            </a:r>
            <a:r>
              <a:rPr lang="zh-CN" altLang="en-US" sz="5400" b="1" dirty="0" smtClean="0">
                <a:latin typeface="宋体" panose="02010600030101010101" pitchFamily="2" charset="-122"/>
                <a:ea typeface="宋体" panose="02010600030101010101" pitchFamily="2" charset="-122"/>
              </a:rPr>
              <a:t>西南方向</a:t>
            </a:r>
            <a:r>
              <a:rPr lang="en-US" altLang="zh-CN" sz="5400" b="1" dirty="0" smtClean="0">
                <a:latin typeface="宋体" panose="02010600030101010101" pitchFamily="2" charset="-122"/>
                <a:ea typeface="宋体" panose="02010600030101010101" pitchFamily="2" charset="-122"/>
              </a:rPr>
              <a:t>    D.</a:t>
            </a:r>
            <a:r>
              <a:rPr lang="zh-CN" altLang="en-US" sz="5400" b="1" dirty="0" smtClean="0">
                <a:latin typeface="宋体" panose="02010600030101010101" pitchFamily="2" charset="-122"/>
                <a:ea typeface="宋体" panose="02010600030101010101" pitchFamily="2" charset="-122"/>
              </a:rPr>
              <a:t>东南方向</a:t>
            </a:r>
            <a:endParaRPr lang="zh-CN" altLang="zh-CN" sz="5400" b="1" dirty="0">
              <a:latin typeface="宋体" panose="02010600030101010101" pitchFamily="2" charset="-122"/>
              <a:ea typeface="宋体" panose="02010600030101010101" pitchFamily="2" charset="-122"/>
            </a:endParaRPr>
          </a:p>
        </p:txBody>
      </p:sp>
      <p:sp>
        <p:nvSpPr>
          <p:cNvPr id="23" name="矩形 22"/>
          <p:cNvSpPr/>
          <p:nvPr/>
        </p:nvSpPr>
        <p:spPr>
          <a:xfrm>
            <a:off x="1289864" y="9984079"/>
            <a:ext cx="20525788" cy="2951514"/>
          </a:xfrm>
          <a:prstGeom prst="rect">
            <a:avLst/>
          </a:prstGeom>
        </p:spPr>
        <p:txBody>
          <a:bodyPr wrap="square">
            <a:spAutoFit/>
          </a:bodyPr>
          <a:lstStyle/>
          <a:p>
            <a:pPr>
              <a:lnSpc>
                <a:spcPct val="120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a:solidFill>
                  <a:srgbClr val="2A5CAA"/>
                </a:solidFill>
                <a:latin typeface="楷体" panose="02010609060101010101" pitchFamily="49" charset="-122"/>
                <a:ea typeface="楷体" panose="02010609060101010101" pitchFamily="49" charset="-122"/>
              </a:rPr>
              <a:t>两幅图中顺着地球自转方向，越往东经度越大，表明都为东经度，经度数值大的在东面，故楠迪位于莫尔兹比港的东面，故</a:t>
            </a:r>
            <a:r>
              <a:rPr lang="en-US" altLang="zh-CN" sz="5400" b="1" dirty="0">
                <a:solidFill>
                  <a:srgbClr val="2A5CAA"/>
                </a:solidFill>
                <a:latin typeface="楷体" panose="02010609060101010101" pitchFamily="49" charset="-122"/>
                <a:ea typeface="楷体" panose="02010609060101010101" pitchFamily="49" charset="-122"/>
              </a:rPr>
              <a:t>C</a:t>
            </a:r>
            <a:r>
              <a:rPr lang="zh-CN" altLang="en-US" sz="5400" b="1" dirty="0">
                <a:solidFill>
                  <a:srgbClr val="2A5CAA"/>
                </a:solidFill>
                <a:latin typeface="楷体" panose="02010609060101010101" pitchFamily="49" charset="-122"/>
                <a:ea typeface="楷体" panose="02010609060101010101" pitchFamily="49" charset="-122"/>
              </a:rPr>
              <a:t>项错误，</a:t>
            </a:r>
            <a:r>
              <a:rPr lang="en-US" altLang="zh-CN" sz="5400" b="1" dirty="0">
                <a:solidFill>
                  <a:srgbClr val="2A5CAA"/>
                </a:solidFill>
                <a:latin typeface="楷体" panose="02010609060101010101" pitchFamily="49" charset="-122"/>
                <a:ea typeface="楷体" panose="02010609060101010101" pitchFamily="49" charset="-122"/>
              </a:rPr>
              <a:t>D</a:t>
            </a:r>
            <a:r>
              <a:rPr lang="zh-CN" altLang="en-US" sz="5400" b="1" dirty="0">
                <a:solidFill>
                  <a:srgbClr val="2A5CAA"/>
                </a:solidFill>
                <a:latin typeface="楷体" panose="02010609060101010101" pitchFamily="49" charset="-122"/>
                <a:ea typeface="楷体" panose="02010609060101010101" pitchFamily="49" charset="-122"/>
              </a:rPr>
              <a:t>项正确。</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8375" y="4464628"/>
            <a:ext cx="7557525" cy="496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650" y="4518983"/>
            <a:ext cx="7389360" cy="4769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9311529" y="2223000"/>
            <a:ext cx="534121" cy="947247"/>
          </a:xfrm>
          <a:prstGeom prst="rect">
            <a:avLst/>
          </a:prstGeom>
        </p:spPr>
        <p:txBody>
          <a:bodyPr wrap="none">
            <a:spAutoFit/>
          </a:bodyPr>
          <a:lstStyle/>
          <a:p>
            <a:pPr>
              <a:lnSpc>
                <a:spcPct val="110000"/>
              </a:lnSpc>
            </a:pPr>
            <a:r>
              <a:rPr lang="en-US" altLang="zh-CN" sz="5400" b="1" dirty="0">
                <a:solidFill>
                  <a:srgbClr val="FF0000"/>
                </a:solidFill>
                <a:latin typeface="宋体" panose="02010600030101010101" pitchFamily="2" charset="-122"/>
                <a:ea typeface="宋体" panose="02010600030101010101" pitchFamily="2" charset="-122"/>
              </a:rPr>
              <a:t>D</a:t>
            </a:r>
            <a:endParaRPr lang="zh-CN" altLang="en-US" sz="4800" dirty="0">
              <a:ea typeface="宋体" panose="02010600030101010101" pitchFamily="2" charset="-122"/>
            </a:endParaRPr>
          </a:p>
        </p:txBody>
      </p:sp>
    </p:spTree>
    <p:extLst>
      <p:ext uri="{BB962C8B-B14F-4D97-AF65-F5344CB8AC3E}">
        <p14:creationId xmlns:p14="http://schemas.microsoft.com/office/powerpoint/2010/main" val="1805992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sp>
        <p:nvSpPr>
          <p:cNvPr id="21" name="TextBox 9"/>
          <p:cNvSpPr txBox="1"/>
          <p:nvPr/>
        </p:nvSpPr>
        <p:spPr>
          <a:xfrm>
            <a:off x="1265164" y="2281800"/>
            <a:ext cx="9896770" cy="707886"/>
          </a:xfrm>
          <a:prstGeom prst="rect">
            <a:avLst/>
          </a:prstGeom>
          <a:noFill/>
        </p:spPr>
        <p:txBody>
          <a:bodyPr wrap="square" rtlCol="0">
            <a:spAutoFit/>
          </a:bodyPr>
          <a:lstStyle/>
          <a:p>
            <a:r>
              <a:rPr lang="en-US" altLang="zh-CN" sz="4000" dirty="0">
                <a:latin typeface="黑体" panose="02010609060101010101" pitchFamily="49" charset="-122"/>
                <a:ea typeface="黑体" panose="02010609060101010101" pitchFamily="49" charset="-122"/>
              </a:rPr>
              <a:t>1.</a:t>
            </a:r>
            <a:r>
              <a:rPr lang="zh-CN" altLang="en-US" sz="4000" dirty="0">
                <a:latin typeface="黑体" panose="02010609060101010101" pitchFamily="49" charset="-122"/>
                <a:ea typeface="黑体" panose="02010609060101010101" pitchFamily="49" charset="-122"/>
              </a:rPr>
              <a:t>依据纬度定南北</a:t>
            </a:r>
          </a:p>
        </p:txBody>
      </p:sp>
      <p:sp>
        <p:nvSpPr>
          <p:cNvPr id="8" name="矩形 7"/>
          <p:cNvSpPr/>
          <p:nvPr/>
        </p:nvSpPr>
        <p:spPr>
          <a:xfrm>
            <a:off x="2105650" y="3393000"/>
            <a:ext cx="15480000" cy="3342453"/>
          </a:xfrm>
          <a:prstGeom prst="rect">
            <a:avLst/>
          </a:prstGeom>
        </p:spPr>
        <p:txBody>
          <a:bodyPr wrap="square">
            <a:spAutoFit/>
          </a:bodyPr>
          <a:lstStyle/>
          <a:p>
            <a:pPr marL="571500" indent="-571500">
              <a:lnSpc>
                <a:spcPct val="120000"/>
              </a:lnSpc>
              <a:buFont typeface="Arial" panose="020B0604020202020204" pitchFamily="34" charset="0"/>
              <a:buChar char="•"/>
            </a:pPr>
            <a:r>
              <a:rPr lang="zh-CN" altLang="en-US" sz="4400" b="1" dirty="0">
                <a:ea typeface="楷体" panose="02010609060101010101" pitchFamily="49" charset="-122"/>
              </a:rPr>
              <a:t>同是北纬，数值大的位置偏北，数值小的位置偏南；</a:t>
            </a:r>
          </a:p>
          <a:p>
            <a:pPr marL="571500" indent="-571500">
              <a:lnSpc>
                <a:spcPct val="120000"/>
              </a:lnSpc>
              <a:buFont typeface="Arial" panose="020B0604020202020204" pitchFamily="34" charset="0"/>
              <a:buChar char="•"/>
            </a:pPr>
            <a:r>
              <a:rPr lang="zh-CN" altLang="en-US" sz="4400" b="1" dirty="0">
                <a:ea typeface="楷体" panose="02010609060101010101" pitchFamily="49" charset="-122"/>
              </a:rPr>
              <a:t>同是南纬，数值小的位置偏北，数值大的位置偏南；</a:t>
            </a:r>
          </a:p>
          <a:p>
            <a:pPr marL="571500" indent="-571500">
              <a:lnSpc>
                <a:spcPct val="120000"/>
              </a:lnSpc>
              <a:buFont typeface="Arial" panose="020B0604020202020204" pitchFamily="34" charset="0"/>
              <a:buChar char="•"/>
            </a:pPr>
            <a:r>
              <a:rPr lang="zh-CN" altLang="en-US" sz="4400" b="1" dirty="0">
                <a:ea typeface="楷体" panose="02010609060101010101" pitchFamily="49" charset="-122"/>
              </a:rPr>
              <a:t>不同半球的两点，北纬度在北，南纬度在南；</a:t>
            </a:r>
          </a:p>
          <a:p>
            <a:pPr marL="571500" indent="-571500">
              <a:lnSpc>
                <a:spcPct val="120000"/>
              </a:lnSpc>
              <a:buFont typeface="Arial" panose="020B0604020202020204" pitchFamily="34" charset="0"/>
              <a:buChar char="•"/>
            </a:pPr>
            <a:r>
              <a:rPr lang="zh-CN" altLang="en-US" sz="4400" b="1" dirty="0">
                <a:ea typeface="楷体" panose="02010609060101010101" pitchFamily="49" charset="-122"/>
              </a:rPr>
              <a:t>北极点是地球的最北点，四面八方都为南方；南极点则相反</a:t>
            </a:r>
            <a:r>
              <a:rPr lang="zh-CN" altLang="en-US" sz="4400" dirty="0">
                <a:ea typeface="楷体" panose="02010609060101010101" pitchFamily="49" charset="-122"/>
              </a:rPr>
              <a:t>。</a:t>
            </a:r>
          </a:p>
        </p:txBody>
      </p:sp>
      <p:sp>
        <p:nvSpPr>
          <p:cNvPr id="12" name="TextBox 11"/>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方格状经纬网图中方向的判断方法</a:t>
            </a:r>
            <a:endParaRPr lang="en-US" altLang="zh-CN" sz="5400" dirty="0">
              <a:solidFill>
                <a:srgbClr val="FF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sp>
        <p:nvSpPr>
          <p:cNvPr id="21" name="TextBox 9"/>
          <p:cNvSpPr txBox="1"/>
          <p:nvPr/>
        </p:nvSpPr>
        <p:spPr>
          <a:xfrm>
            <a:off x="1265164" y="2281800"/>
            <a:ext cx="9896770" cy="707886"/>
          </a:xfrm>
          <a:prstGeom prst="rect">
            <a:avLst/>
          </a:prstGeom>
          <a:noFill/>
        </p:spPr>
        <p:txBody>
          <a:bodyPr wrap="square" rtlCol="0">
            <a:spAutoFit/>
          </a:bodyPr>
          <a:lstStyle/>
          <a:p>
            <a:r>
              <a:rPr lang="en-US" altLang="zh-CN" sz="4000" dirty="0">
                <a:latin typeface="黑体" panose="02010609060101010101" pitchFamily="49" charset="-122"/>
                <a:ea typeface="黑体" panose="02010609060101010101" pitchFamily="49" charset="-122"/>
              </a:rPr>
              <a:t>2.</a:t>
            </a:r>
            <a:r>
              <a:rPr lang="zh-CN" altLang="en-US" sz="4000" dirty="0">
                <a:latin typeface="黑体" panose="02010609060101010101" pitchFamily="49" charset="-122"/>
                <a:ea typeface="黑体" panose="02010609060101010101" pitchFamily="49" charset="-122"/>
              </a:rPr>
              <a:t>依据经度定东西</a:t>
            </a:r>
          </a:p>
        </p:txBody>
      </p:sp>
      <p:sp>
        <p:nvSpPr>
          <p:cNvPr id="8" name="矩形 7"/>
          <p:cNvSpPr/>
          <p:nvPr/>
        </p:nvSpPr>
        <p:spPr>
          <a:xfrm>
            <a:off x="2105650" y="2989686"/>
            <a:ext cx="16425000" cy="3342453"/>
          </a:xfrm>
          <a:prstGeom prst="rect">
            <a:avLst/>
          </a:prstGeom>
        </p:spPr>
        <p:txBody>
          <a:bodyPr wrap="square">
            <a:spAutoFit/>
          </a:bodyPr>
          <a:lstStyle/>
          <a:p>
            <a:pPr marL="571500" indent="-571500">
              <a:lnSpc>
                <a:spcPct val="120000"/>
              </a:lnSpc>
              <a:buFont typeface="Arial" panose="020B0604020202020204" pitchFamily="34" charset="0"/>
              <a:buChar char="•"/>
            </a:pPr>
            <a:r>
              <a:rPr lang="zh-CN" altLang="en-US" sz="4400" b="1" dirty="0">
                <a:ea typeface="楷体" panose="02010609060101010101" pitchFamily="49" charset="-122"/>
              </a:rPr>
              <a:t>同是东经，经度数值大的在东面，经度数值小的在西面；</a:t>
            </a:r>
            <a:endParaRPr lang="en-US" altLang="zh-CN" sz="4400" b="1" dirty="0">
              <a:ea typeface="楷体" panose="02010609060101010101" pitchFamily="49" charset="-122"/>
            </a:endParaRPr>
          </a:p>
          <a:p>
            <a:pPr marL="571500" indent="-571500">
              <a:lnSpc>
                <a:spcPct val="120000"/>
              </a:lnSpc>
              <a:buFont typeface="Arial" panose="020B0604020202020204" pitchFamily="34" charset="0"/>
              <a:buChar char="•"/>
            </a:pPr>
            <a:r>
              <a:rPr lang="zh-CN" altLang="en-US" sz="4400" b="1" dirty="0">
                <a:ea typeface="楷体" panose="02010609060101010101" pitchFamily="49" charset="-122"/>
              </a:rPr>
              <a:t>同是西经，经度数值小的在东面，经度数值大的在西面 ；</a:t>
            </a:r>
          </a:p>
          <a:p>
            <a:pPr marL="571500" indent="-571500">
              <a:lnSpc>
                <a:spcPct val="120000"/>
              </a:lnSpc>
              <a:buFont typeface="Arial" panose="020B0604020202020204" pitchFamily="34" charset="0"/>
              <a:buChar char="•"/>
            </a:pPr>
            <a:r>
              <a:rPr lang="zh-CN" altLang="en-US" sz="4400" b="1" dirty="0">
                <a:ea typeface="楷体" panose="02010609060101010101" pitchFamily="49" charset="-122"/>
              </a:rPr>
              <a:t>若两地分别为东经和西经，要用两地东西经度数之和的大小辨别东西方向，具体如下：</a:t>
            </a:r>
            <a:endParaRPr lang="en-US" altLang="zh-CN" sz="4400" b="1" dirty="0">
              <a:ea typeface="楷体" panose="02010609060101010101" pitchFamily="49" charset="-122"/>
            </a:endParaRPr>
          </a:p>
        </p:txBody>
      </p:sp>
      <p:sp>
        <p:nvSpPr>
          <p:cNvPr id="13" name="矩形 12"/>
          <p:cNvSpPr/>
          <p:nvPr/>
        </p:nvSpPr>
        <p:spPr>
          <a:xfrm>
            <a:off x="2690650" y="6498000"/>
            <a:ext cx="17100000" cy="4967514"/>
          </a:xfrm>
          <a:prstGeom prst="rect">
            <a:avLst/>
          </a:prstGeom>
        </p:spPr>
        <p:txBody>
          <a:bodyPr wrap="square">
            <a:spAutoFit/>
          </a:bodyPr>
          <a:lstStyle/>
          <a:p>
            <a:pPr>
              <a:lnSpc>
                <a:spcPct val="120000"/>
              </a:lnSpc>
            </a:pPr>
            <a:r>
              <a:rPr lang="en-US" altLang="zh-CN" sz="4400" dirty="0" smtClean="0">
                <a:solidFill>
                  <a:srgbClr val="2A5CAA"/>
                </a:solidFill>
                <a:latin typeface="黑体" panose="02010609060101010101" pitchFamily="49" charset="-122"/>
                <a:ea typeface="黑体" panose="02010609060101010101" pitchFamily="49" charset="-122"/>
              </a:rPr>
              <a:t>1</a:t>
            </a:r>
            <a:r>
              <a:rPr lang="zh-CN" altLang="en-US" sz="4400" dirty="0" smtClean="0">
                <a:solidFill>
                  <a:srgbClr val="2A5CAA"/>
                </a:solidFill>
                <a:latin typeface="楷体" panose="02010609060101010101" pitchFamily="49" charset="-122"/>
                <a:ea typeface="楷体" panose="02010609060101010101" pitchFamily="49" charset="-122"/>
              </a:rPr>
              <a:t>）</a:t>
            </a:r>
            <a:r>
              <a:rPr lang="zh-CN" altLang="en-US" sz="4400" b="1" dirty="0" smtClean="0">
                <a:solidFill>
                  <a:srgbClr val="2A5CAA"/>
                </a:solidFill>
                <a:ea typeface="楷体" panose="02010609060101010101" pitchFamily="49" charset="-122"/>
              </a:rPr>
              <a:t>若</a:t>
            </a:r>
            <a:r>
              <a:rPr lang="zh-CN" altLang="en-US" sz="4400" b="1" dirty="0">
                <a:solidFill>
                  <a:srgbClr val="2A5CAA"/>
                </a:solidFill>
                <a:ea typeface="楷体" panose="02010609060101010101" pitchFamily="49" charset="-122"/>
              </a:rPr>
              <a:t>两地经度之和小于</a:t>
            </a:r>
            <a:r>
              <a:rPr lang="en-US" altLang="zh-CN" sz="4400" b="1" dirty="0">
                <a:solidFill>
                  <a:srgbClr val="2A5CAA"/>
                </a:solidFill>
                <a:ea typeface="楷体" panose="02010609060101010101" pitchFamily="49" charset="-122"/>
              </a:rPr>
              <a:t>180°</a:t>
            </a:r>
            <a:r>
              <a:rPr lang="zh-CN" altLang="en-US" sz="4400" b="1" dirty="0">
                <a:solidFill>
                  <a:srgbClr val="2A5CAA"/>
                </a:solidFill>
                <a:ea typeface="楷体" panose="02010609060101010101" pitchFamily="49" charset="-122"/>
              </a:rPr>
              <a:t>，则东经度的地点在东面，西经度</a:t>
            </a:r>
            <a:endParaRPr lang="en-US" altLang="zh-CN" sz="4400" b="1" dirty="0">
              <a:solidFill>
                <a:srgbClr val="2A5CAA"/>
              </a:solidFill>
              <a:ea typeface="楷体" panose="02010609060101010101" pitchFamily="49" charset="-122"/>
            </a:endParaRPr>
          </a:p>
          <a:p>
            <a:pPr>
              <a:lnSpc>
                <a:spcPct val="120000"/>
              </a:lnSpc>
            </a:pPr>
            <a:r>
              <a:rPr lang="en-US" altLang="zh-CN" sz="4400" b="1" dirty="0">
                <a:solidFill>
                  <a:srgbClr val="2A5CAA"/>
                </a:solidFill>
                <a:ea typeface="楷体" panose="02010609060101010101" pitchFamily="49" charset="-122"/>
              </a:rPr>
              <a:t>       </a:t>
            </a:r>
            <a:r>
              <a:rPr lang="zh-CN" altLang="en-US" sz="4400" b="1" dirty="0">
                <a:solidFill>
                  <a:srgbClr val="2A5CAA"/>
                </a:solidFill>
                <a:ea typeface="楷体" panose="02010609060101010101" pitchFamily="49" charset="-122"/>
              </a:rPr>
              <a:t>的地点在西面 ；</a:t>
            </a:r>
            <a:endParaRPr lang="en-US" altLang="zh-CN" sz="4400" b="1" dirty="0">
              <a:solidFill>
                <a:srgbClr val="2A5CAA"/>
              </a:solidFill>
              <a:ea typeface="楷体" panose="02010609060101010101" pitchFamily="49" charset="-122"/>
            </a:endParaRPr>
          </a:p>
          <a:p>
            <a:pPr>
              <a:lnSpc>
                <a:spcPct val="120000"/>
              </a:lnSpc>
            </a:pPr>
            <a:r>
              <a:rPr lang="en-US" altLang="zh-CN" sz="4400" b="1" dirty="0">
                <a:solidFill>
                  <a:srgbClr val="2A5CAA"/>
                </a:solidFill>
                <a:ea typeface="楷体" panose="02010609060101010101" pitchFamily="49" charset="-122"/>
              </a:rPr>
              <a:t>2</a:t>
            </a:r>
            <a:r>
              <a:rPr lang="zh-CN" altLang="en-US" sz="4400" b="1" dirty="0">
                <a:solidFill>
                  <a:srgbClr val="2A5CAA"/>
                </a:solidFill>
                <a:ea typeface="楷体" panose="02010609060101010101" pitchFamily="49" charset="-122"/>
              </a:rPr>
              <a:t>）若两地经度之和大于</a:t>
            </a:r>
            <a:r>
              <a:rPr lang="en-US" altLang="zh-CN" sz="4400" b="1" dirty="0">
                <a:solidFill>
                  <a:srgbClr val="2A5CAA"/>
                </a:solidFill>
                <a:ea typeface="楷体" panose="02010609060101010101" pitchFamily="49" charset="-122"/>
              </a:rPr>
              <a:t>180°</a:t>
            </a:r>
            <a:r>
              <a:rPr lang="zh-CN" altLang="en-US" sz="4400" b="1" dirty="0">
                <a:solidFill>
                  <a:srgbClr val="2A5CAA"/>
                </a:solidFill>
                <a:ea typeface="楷体" panose="02010609060101010101" pitchFamily="49" charset="-122"/>
              </a:rPr>
              <a:t>，则西经度的地点在东面，东经度</a:t>
            </a:r>
            <a:endParaRPr lang="en-US" altLang="zh-CN" sz="4400" b="1" dirty="0">
              <a:solidFill>
                <a:srgbClr val="2A5CAA"/>
              </a:solidFill>
              <a:ea typeface="楷体" panose="02010609060101010101" pitchFamily="49" charset="-122"/>
            </a:endParaRPr>
          </a:p>
          <a:p>
            <a:pPr>
              <a:lnSpc>
                <a:spcPct val="120000"/>
              </a:lnSpc>
            </a:pPr>
            <a:r>
              <a:rPr lang="en-US" altLang="zh-CN" sz="4400" b="1" dirty="0">
                <a:solidFill>
                  <a:srgbClr val="2A5CAA"/>
                </a:solidFill>
                <a:ea typeface="楷体" panose="02010609060101010101" pitchFamily="49" charset="-122"/>
              </a:rPr>
              <a:t>       </a:t>
            </a:r>
            <a:r>
              <a:rPr lang="zh-CN" altLang="en-US" sz="4400" b="1" dirty="0">
                <a:solidFill>
                  <a:srgbClr val="2A5CAA"/>
                </a:solidFill>
                <a:ea typeface="楷体" panose="02010609060101010101" pitchFamily="49" charset="-122"/>
              </a:rPr>
              <a:t>的地点西面 ；</a:t>
            </a:r>
            <a:endParaRPr lang="en-US" altLang="zh-CN" sz="4400" b="1" dirty="0">
              <a:solidFill>
                <a:srgbClr val="2A5CAA"/>
              </a:solidFill>
              <a:ea typeface="楷体" panose="02010609060101010101" pitchFamily="49" charset="-122"/>
            </a:endParaRPr>
          </a:p>
          <a:p>
            <a:pPr>
              <a:lnSpc>
                <a:spcPct val="120000"/>
              </a:lnSpc>
            </a:pPr>
            <a:r>
              <a:rPr lang="en-US" altLang="zh-CN" sz="4400" b="1" dirty="0">
                <a:solidFill>
                  <a:srgbClr val="2A5CAA"/>
                </a:solidFill>
                <a:ea typeface="楷体" panose="02010609060101010101" pitchFamily="49" charset="-122"/>
              </a:rPr>
              <a:t>3</a:t>
            </a:r>
            <a:r>
              <a:rPr lang="zh-CN" altLang="en-US" sz="4400" b="1" dirty="0">
                <a:solidFill>
                  <a:srgbClr val="2A5CAA"/>
                </a:solidFill>
                <a:ea typeface="楷体" panose="02010609060101010101" pitchFamily="49" charset="-122"/>
              </a:rPr>
              <a:t>）若两地经度之和等于</a:t>
            </a:r>
            <a:r>
              <a:rPr lang="en-US" altLang="zh-CN" sz="4400" b="1" dirty="0">
                <a:solidFill>
                  <a:srgbClr val="2A5CAA"/>
                </a:solidFill>
                <a:ea typeface="楷体" panose="02010609060101010101" pitchFamily="49" charset="-122"/>
              </a:rPr>
              <a:t>180°</a:t>
            </a:r>
            <a:r>
              <a:rPr lang="zh-CN" altLang="en-US" sz="4400" b="1" dirty="0">
                <a:solidFill>
                  <a:srgbClr val="2A5CAA"/>
                </a:solidFill>
                <a:ea typeface="楷体" panose="02010609060101010101" pitchFamily="49" charset="-122"/>
              </a:rPr>
              <a:t>，则两地分别位于两条正相对的经</a:t>
            </a:r>
            <a:endParaRPr lang="en-US" altLang="zh-CN" sz="4400" b="1" dirty="0">
              <a:solidFill>
                <a:srgbClr val="2A5CAA"/>
              </a:solidFill>
              <a:ea typeface="楷体" panose="02010609060101010101" pitchFamily="49" charset="-122"/>
            </a:endParaRPr>
          </a:p>
          <a:p>
            <a:pPr>
              <a:lnSpc>
                <a:spcPct val="120000"/>
              </a:lnSpc>
            </a:pPr>
            <a:r>
              <a:rPr lang="en-US" altLang="zh-CN" sz="4400" b="1" dirty="0">
                <a:solidFill>
                  <a:srgbClr val="2A5CAA"/>
                </a:solidFill>
                <a:ea typeface="楷体" panose="02010609060101010101" pitchFamily="49" charset="-122"/>
              </a:rPr>
              <a:t>       </a:t>
            </a:r>
            <a:r>
              <a:rPr lang="zh-CN" altLang="en-US" sz="4400" b="1" dirty="0">
                <a:solidFill>
                  <a:srgbClr val="2A5CAA"/>
                </a:solidFill>
                <a:ea typeface="楷体" panose="02010609060101010101" pitchFamily="49" charset="-122"/>
              </a:rPr>
              <a:t>线上，两者互为东西。</a:t>
            </a:r>
            <a:endParaRPr lang="en-US" altLang="zh-CN" sz="4400" b="1" dirty="0">
              <a:solidFill>
                <a:srgbClr val="2A5CAA"/>
              </a:solidFill>
              <a:ea typeface="楷体" panose="02010609060101010101" pitchFamily="49" charset="-122"/>
            </a:endParaRPr>
          </a:p>
        </p:txBody>
      </p:sp>
      <p:sp>
        <p:nvSpPr>
          <p:cNvPr id="12" name="TextBox 11"/>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方格状经纬网图中方向的判断方法</a:t>
            </a:r>
            <a:endParaRPr lang="en-US" altLang="zh-CN" sz="5400" dirty="0">
              <a:solidFill>
                <a:srgbClr val="FF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sp>
        <p:nvSpPr>
          <p:cNvPr id="21" name="TextBox 9"/>
          <p:cNvSpPr txBox="1"/>
          <p:nvPr/>
        </p:nvSpPr>
        <p:spPr>
          <a:xfrm>
            <a:off x="1265164" y="2281800"/>
            <a:ext cx="9896770" cy="707886"/>
          </a:xfrm>
          <a:prstGeom prst="rect">
            <a:avLst/>
          </a:prstGeom>
          <a:noFill/>
        </p:spPr>
        <p:txBody>
          <a:bodyPr wrap="square" rtlCol="0">
            <a:spAutoFit/>
          </a:bodyPr>
          <a:lstStyle/>
          <a:p>
            <a:r>
              <a:rPr lang="en-US" altLang="zh-CN" sz="4000" dirty="0">
                <a:latin typeface="黑体" panose="02010609060101010101" pitchFamily="49" charset="-122"/>
                <a:ea typeface="黑体" panose="02010609060101010101" pitchFamily="49" charset="-122"/>
              </a:rPr>
              <a:t>3.</a:t>
            </a:r>
            <a:r>
              <a:rPr lang="zh-CN" altLang="en-US" sz="4000" dirty="0">
                <a:latin typeface="黑体" panose="02010609060101010101" pitchFamily="49" charset="-122"/>
                <a:ea typeface="黑体" panose="02010609060101010101" pitchFamily="49" charset="-122"/>
              </a:rPr>
              <a:t>综合确定方向</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2511" y="3236164"/>
            <a:ext cx="13286278" cy="8961777"/>
          </a:xfrm>
          <a:prstGeom prst="rect">
            <a:avLst/>
          </a:prstGeom>
        </p:spPr>
      </p:pic>
      <p:sp>
        <p:nvSpPr>
          <p:cNvPr id="13" name="TextBox 12"/>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方格状经纬网图中方向的判断方法</a:t>
            </a:r>
            <a:endParaRPr lang="en-US" altLang="zh-CN" sz="5400" dirty="0">
              <a:solidFill>
                <a:srgbClr val="FF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5650" y="3777189"/>
            <a:ext cx="9015450" cy="5156631"/>
          </a:xfrm>
          <a:prstGeom prst="rect">
            <a:avLst/>
          </a:prstGeom>
        </p:spPr>
      </p:pic>
      <p:sp>
        <p:nvSpPr>
          <p:cNvPr id="5" name="文本框 4"/>
          <p:cNvSpPr txBox="1"/>
          <p:nvPr/>
        </p:nvSpPr>
        <p:spPr>
          <a:xfrm>
            <a:off x="3086786" y="3772781"/>
            <a:ext cx="2385000" cy="916405"/>
          </a:xfrm>
          <a:prstGeom prst="rect">
            <a:avLst/>
          </a:prstGeom>
          <a:noFill/>
        </p:spPr>
        <p:txBody>
          <a:bodyPr wrap="square" rtlCol="0">
            <a:spAutoFit/>
          </a:bodyPr>
          <a:lstStyle/>
          <a:p>
            <a:pPr>
              <a:lnSpc>
                <a:spcPct val="130000"/>
              </a:lnSpc>
            </a:pPr>
            <a:r>
              <a:rPr lang="zh-CN" altLang="en-US" sz="4800" dirty="0">
                <a:solidFill>
                  <a:srgbClr val="E60012"/>
                </a:solidFill>
                <a:latin typeface="黑体" panose="02010609060101010101" pitchFamily="49" charset="-122"/>
                <a:ea typeface="黑体" panose="02010609060101010101" pitchFamily="49" charset="-122"/>
              </a:rPr>
              <a:t>小技巧：</a:t>
            </a:r>
            <a:endParaRPr lang="en-US" altLang="zh-CN" sz="4800" dirty="0">
              <a:solidFill>
                <a:srgbClr val="E60012"/>
              </a:solidFill>
              <a:latin typeface="黑体" panose="02010609060101010101" pitchFamily="49" charset="-122"/>
              <a:ea typeface="黑体" panose="02010609060101010101" pitchFamily="49" charset="-122"/>
            </a:endParaRPr>
          </a:p>
        </p:txBody>
      </p:sp>
      <p:sp>
        <p:nvSpPr>
          <p:cNvPr id="6" name="矩形 5"/>
          <p:cNvSpPr/>
          <p:nvPr/>
        </p:nvSpPr>
        <p:spPr>
          <a:xfrm>
            <a:off x="3075892" y="4734070"/>
            <a:ext cx="6985893" cy="4154984"/>
          </a:xfrm>
          <a:prstGeom prst="rect">
            <a:avLst/>
          </a:prstGeom>
        </p:spPr>
        <p:txBody>
          <a:bodyPr wrap="square">
            <a:spAutoFit/>
          </a:bodyPr>
          <a:lstStyle/>
          <a:p>
            <a:pPr>
              <a:lnSpc>
                <a:spcPct val="120000"/>
              </a:lnSpc>
            </a:pPr>
            <a:r>
              <a:rPr lang="zh-CN" altLang="en-US" sz="4400" b="1" dirty="0">
                <a:latin typeface="楷体" panose="02010609060101010101" pitchFamily="49" charset="-122"/>
                <a:ea typeface="楷体" panose="02010609060101010101" pitchFamily="49" charset="-122"/>
              </a:rPr>
              <a:t>对不在同一幅图上的两点进行方向判断时，可在读取</a:t>
            </a:r>
            <a:r>
              <a:rPr lang="zh-CN" altLang="en-US" sz="4400" b="1" dirty="0" smtClean="0">
                <a:latin typeface="楷体" panose="02010609060101010101" pitchFamily="49" charset="-122"/>
                <a:ea typeface="楷体" panose="02010609060101010101" pitchFamily="49" charset="-122"/>
              </a:rPr>
              <a:t>各点坐标</a:t>
            </a:r>
            <a:r>
              <a:rPr lang="zh-CN" altLang="en-US" sz="4400" b="1" dirty="0">
                <a:latin typeface="楷体" panose="02010609060101010101" pitchFamily="49" charset="-122"/>
                <a:ea typeface="楷体" panose="02010609060101010101" pitchFamily="49" charset="-122"/>
              </a:rPr>
              <a:t>后，将其画在同一张简图中，以降低想象的难度，便于判断。如右图：</a:t>
            </a:r>
          </a:p>
        </p:txBody>
      </p:sp>
      <p:sp>
        <p:nvSpPr>
          <p:cNvPr id="13" name="TextBox 12"/>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方格状经纬网图中方向的判断方法</a:t>
            </a:r>
            <a:endParaRPr lang="en-US" altLang="zh-CN" sz="5400" dirty="0">
              <a:solidFill>
                <a:srgbClr val="FF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64058" y="828000"/>
            <a:ext cx="21721592" cy="957115"/>
          </a:xfrm>
          <a:prstGeom prst="rect">
            <a:avLst/>
          </a:prstGeom>
          <a:noFill/>
        </p:spPr>
        <p:txBody>
          <a:bodyPr wrap="square" lIns="91433" tIns="45717" rIns="91433" bIns="45717" rtlCol="0">
            <a:spAutoFit/>
          </a:bodyPr>
          <a:lstStyle/>
          <a:p>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5</a:t>
            </a:r>
            <a:r>
              <a:rPr lang="zh-CN" altLang="en-US" sz="5400" b="1" dirty="0" smtClean="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下面四幅图中关于</a:t>
            </a: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在</a:t>
            </a:r>
            <a:r>
              <a:rPr lang="en-US" altLang="zh-CN" sz="5400" b="1" dirty="0">
                <a:latin typeface="宋体" panose="02010600030101010101" pitchFamily="2" charset="-122"/>
                <a:ea typeface="宋体" panose="02010600030101010101" pitchFamily="2" charset="-122"/>
              </a:rPr>
              <a:t>B</a:t>
            </a:r>
            <a:r>
              <a:rPr lang="zh-CN" altLang="en-US" sz="5400" b="1" dirty="0">
                <a:latin typeface="宋体" panose="02010600030101010101" pitchFamily="2" charset="-122"/>
                <a:ea typeface="宋体" panose="02010600030101010101" pitchFamily="2" charset="-122"/>
              </a:rPr>
              <a:t>的方向排序正确的是</a:t>
            </a:r>
            <a:r>
              <a:rPr lang="zh-CN" altLang="en-US" sz="5400" b="1" dirty="0" smtClean="0">
                <a:latin typeface="宋体" panose="02010600030101010101" pitchFamily="2" charset="-122"/>
                <a:ea typeface="宋体" panose="02010600030101010101" pitchFamily="2" charset="-122"/>
              </a:rPr>
              <a:t>（   ）</a:t>
            </a:r>
            <a:endParaRPr lang="zh-CN" altLang="en-US" sz="5400" b="1" dirty="0">
              <a:latin typeface="宋体" panose="02010600030101010101" pitchFamily="2" charset="-122"/>
              <a:ea typeface="宋体" panose="02010600030101010101" pitchFamily="2" charset="-122"/>
            </a:endParaRP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64058" y="6883682"/>
            <a:ext cx="20146592" cy="2086725"/>
          </a:xfrm>
          <a:prstGeom prst="rect">
            <a:avLst/>
          </a:prstGeom>
        </p:spPr>
        <p:txBody>
          <a:bodyPr wrap="square">
            <a:spAutoFit/>
          </a:bodyPr>
          <a:lstStyle/>
          <a:p>
            <a:pPr>
              <a:lnSpc>
                <a:spcPct val="120000"/>
              </a:lnSpc>
            </a:pP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西北、东北、西南、</a:t>
            </a:r>
            <a:r>
              <a:rPr lang="zh-CN" altLang="en-US" sz="5400" b="1" dirty="0" smtClean="0">
                <a:latin typeface="宋体" panose="02010600030101010101" pitchFamily="2" charset="-122"/>
                <a:ea typeface="宋体" panose="02010600030101010101" pitchFamily="2" charset="-122"/>
              </a:rPr>
              <a:t>西北       </a:t>
            </a:r>
            <a:r>
              <a:rPr lang="en-US" altLang="zh-CN" sz="5400" b="1" dirty="0" smtClean="0">
                <a:latin typeface="宋体" panose="02010600030101010101" pitchFamily="2" charset="-122"/>
                <a:ea typeface="宋体" panose="02010600030101010101" pitchFamily="2" charset="-122"/>
              </a:rPr>
              <a:t>B</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西北、西北、西南、东北</a:t>
            </a:r>
          </a:p>
          <a:p>
            <a:pPr>
              <a:lnSpc>
                <a:spcPct val="120000"/>
              </a:lnSpc>
            </a:pPr>
            <a:r>
              <a:rPr lang="en-US" altLang="zh-CN" sz="5400" b="1" dirty="0">
                <a:latin typeface="宋体" panose="02010600030101010101" pitchFamily="2" charset="-122"/>
                <a:ea typeface="宋体" panose="02010600030101010101" pitchFamily="2" charset="-122"/>
              </a:rPr>
              <a:t>C.</a:t>
            </a:r>
            <a:r>
              <a:rPr lang="zh-CN" altLang="en-US" sz="5400" b="1" dirty="0">
                <a:latin typeface="宋体" panose="02010600030101010101" pitchFamily="2" charset="-122"/>
                <a:ea typeface="宋体" panose="02010600030101010101" pitchFamily="2" charset="-122"/>
              </a:rPr>
              <a:t>西南、东北、西北、</a:t>
            </a:r>
            <a:r>
              <a:rPr lang="zh-CN" altLang="en-US" sz="5400" b="1" dirty="0" smtClean="0">
                <a:latin typeface="宋体" panose="02010600030101010101" pitchFamily="2" charset="-122"/>
                <a:ea typeface="宋体" panose="02010600030101010101" pitchFamily="2" charset="-122"/>
              </a:rPr>
              <a:t>西北       </a:t>
            </a:r>
            <a:r>
              <a:rPr lang="en-US" altLang="zh-CN" sz="5400" b="1" dirty="0" smtClean="0">
                <a:latin typeface="宋体" panose="02010600030101010101" pitchFamily="2" charset="-122"/>
                <a:ea typeface="宋体" panose="02010600030101010101" pitchFamily="2" charset="-122"/>
              </a:rPr>
              <a:t>D</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东北、西北、西北、西南</a:t>
            </a:r>
          </a:p>
        </p:txBody>
      </p:sp>
      <p:sp>
        <p:nvSpPr>
          <p:cNvPr id="23" name="矩形 22"/>
          <p:cNvSpPr/>
          <p:nvPr/>
        </p:nvSpPr>
        <p:spPr>
          <a:xfrm>
            <a:off x="1264058" y="9121883"/>
            <a:ext cx="20168459" cy="3416320"/>
          </a:xfrm>
          <a:prstGeom prst="rect">
            <a:avLst/>
          </a:prstGeom>
        </p:spPr>
        <p:txBody>
          <a:bodyPr wrap="square">
            <a:spAutoFit/>
          </a:bodyPr>
          <a:lstStyle/>
          <a:p>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a:solidFill>
                  <a:srgbClr val="2A5CAA"/>
                </a:solidFill>
                <a:latin typeface="楷体" panose="02010609060101010101" pitchFamily="49" charset="-122"/>
                <a:ea typeface="楷体" panose="02010609060101010101" pitchFamily="49" charset="-122"/>
              </a:rPr>
              <a:t>本题考查地图中方位的判断。地球自转方向为自西向东，从北极上空俯视呈逆时针方向旋转；从南极上空俯视呈顺时针方向旋转，因此图①为北极点俯视图，图②为南极点俯视图。图①中，</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点较</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点离北极点更近，判断</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点在</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点的北方</a:t>
            </a:r>
            <a:r>
              <a:rPr lang="zh-CN" altLang="en-US" sz="5400" b="1" dirty="0" smtClean="0">
                <a:solidFill>
                  <a:srgbClr val="2A5CAA"/>
                </a:solidFill>
                <a:latin typeface="楷体" panose="02010609060101010101" pitchFamily="49" charset="-122"/>
                <a:ea typeface="楷体" panose="02010609060101010101" pitchFamily="49" charset="-122"/>
              </a:rPr>
              <a:t>；</a:t>
            </a:r>
            <a:endParaRPr lang="zh-CN" altLang="en-US" sz="5400" b="1" dirty="0">
              <a:solidFill>
                <a:srgbClr val="2A5CAA"/>
              </a:solidFill>
              <a:latin typeface="楷体" panose="02010609060101010101" pitchFamily="49" charset="-122"/>
              <a:ea typeface="楷体" panose="02010609060101010101" pitchFamily="49" charset="-122"/>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588" y="2034131"/>
            <a:ext cx="16248063"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5844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64058" y="828000"/>
            <a:ext cx="21721592" cy="957115"/>
          </a:xfrm>
          <a:prstGeom prst="rect">
            <a:avLst/>
          </a:prstGeom>
          <a:noFill/>
        </p:spPr>
        <p:txBody>
          <a:bodyPr wrap="square" lIns="91433" tIns="45717" rIns="91433" bIns="45717" rtlCol="0">
            <a:spAutoFit/>
          </a:bodyPr>
          <a:lstStyle/>
          <a:p>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5</a:t>
            </a:r>
            <a:r>
              <a:rPr lang="zh-CN" altLang="en-US" sz="5400" b="1" dirty="0" smtClean="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下面四幅图中关于</a:t>
            </a: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在</a:t>
            </a:r>
            <a:r>
              <a:rPr lang="en-US" altLang="zh-CN" sz="5400" b="1" dirty="0">
                <a:latin typeface="宋体" panose="02010600030101010101" pitchFamily="2" charset="-122"/>
                <a:ea typeface="宋体" panose="02010600030101010101" pitchFamily="2" charset="-122"/>
              </a:rPr>
              <a:t>B</a:t>
            </a:r>
            <a:r>
              <a:rPr lang="zh-CN" altLang="en-US" sz="5400" b="1" dirty="0">
                <a:latin typeface="宋体" panose="02010600030101010101" pitchFamily="2" charset="-122"/>
                <a:ea typeface="宋体" panose="02010600030101010101" pitchFamily="2" charset="-122"/>
              </a:rPr>
              <a:t>的方向排序正确的是</a:t>
            </a:r>
            <a:r>
              <a:rPr lang="zh-CN" altLang="en-US" sz="5400" b="1" dirty="0" smtClean="0">
                <a:latin typeface="宋体" panose="02010600030101010101" pitchFamily="2" charset="-122"/>
                <a:ea typeface="宋体" panose="02010600030101010101" pitchFamily="2" charset="-122"/>
              </a:rPr>
              <a:t>（   ）</a:t>
            </a:r>
            <a:endParaRPr lang="zh-CN" altLang="en-US" sz="5400" b="1" dirty="0">
              <a:latin typeface="宋体" panose="02010600030101010101" pitchFamily="2" charset="-122"/>
              <a:ea typeface="宋体" panose="02010600030101010101" pitchFamily="2" charset="-122"/>
            </a:endParaRP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64058" y="6883682"/>
            <a:ext cx="20146592" cy="2086725"/>
          </a:xfrm>
          <a:prstGeom prst="rect">
            <a:avLst/>
          </a:prstGeom>
        </p:spPr>
        <p:txBody>
          <a:bodyPr wrap="square">
            <a:spAutoFit/>
          </a:bodyPr>
          <a:lstStyle/>
          <a:p>
            <a:pPr>
              <a:lnSpc>
                <a:spcPct val="120000"/>
              </a:lnSpc>
            </a:pP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西北、东北、西南、</a:t>
            </a:r>
            <a:r>
              <a:rPr lang="zh-CN" altLang="en-US" sz="5400" b="1" dirty="0" smtClean="0">
                <a:latin typeface="宋体" panose="02010600030101010101" pitchFamily="2" charset="-122"/>
                <a:ea typeface="宋体" panose="02010600030101010101" pitchFamily="2" charset="-122"/>
              </a:rPr>
              <a:t>西北       </a:t>
            </a:r>
            <a:r>
              <a:rPr lang="en-US" altLang="zh-CN" sz="5400" b="1" dirty="0" smtClean="0">
                <a:latin typeface="宋体" panose="02010600030101010101" pitchFamily="2" charset="-122"/>
                <a:ea typeface="宋体" panose="02010600030101010101" pitchFamily="2" charset="-122"/>
              </a:rPr>
              <a:t>B</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西北、西北、西南、东北</a:t>
            </a:r>
          </a:p>
          <a:p>
            <a:pPr>
              <a:lnSpc>
                <a:spcPct val="120000"/>
              </a:lnSpc>
            </a:pPr>
            <a:r>
              <a:rPr lang="en-US" altLang="zh-CN" sz="5400" b="1" dirty="0">
                <a:latin typeface="宋体" panose="02010600030101010101" pitchFamily="2" charset="-122"/>
                <a:ea typeface="宋体" panose="02010600030101010101" pitchFamily="2" charset="-122"/>
              </a:rPr>
              <a:t>C.</a:t>
            </a:r>
            <a:r>
              <a:rPr lang="zh-CN" altLang="en-US" sz="5400" b="1" dirty="0">
                <a:latin typeface="宋体" panose="02010600030101010101" pitchFamily="2" charset="-122"/>
                <a:ea typeface="宋体" panose="02010600030101010101" pitchFamily="2" charset="-122"/>
              </a:rPr>
              <a:t>西南、东北、西北、</a:t>
            </a:r>
            <a:r>
              <a:rPr lang="zh-CN" altLang="en-US" sz="5400" b="1" dirty="0" smtClean="0">
                <a:latin typeface="宋体" panose="02010600030101010101" pitchFamily="2" charset="-122"/>
                <a:ea typeface="宋体" panose="02010600030101010101" pitchFamily="2" charset="-122"/>
              </a:rPr>
              <a:t>西北       </a:t>
            </a:r>
            <a:r>
              <a:rPr lang="en-US" altLang="zh-CN" sz="5400" b="1" dirty="0" smtClean="0">
                <a:latin typeface="宋体" panose="02010600030101010101" pitchFamily="2" charset="-122"/>
                <a:ea typeface="宋体" panose="02010600030101010101" pitchFamily="2" charset="-122"/>
              </a:rPr>
              <a:t>D</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东北、西北、西北、西南</a:t>
            </a:r>
          </a:p>
        </p:txBody>
      </p:sp>
      <p:sp>
        <p:nvSpPr>
          <p:cNvPr id="23" name="矩形 22"/>
          <p:cNvSpPr/>
          <p:nvPr/>
        </p:nvSpPr>
        <p:spPr>
          <a:xfrm>
            <a:off x="1264058" y="9121883"/>
            <a:ext cx="20168459" cy="3416320"/>
          </a:xfrm>
          <a:prstGeom prst="rect">
            <a:avLst/>
          </a:prstGeom>
        </p:spPr>
        <p:txBody>
          <a:bodyPr wrap="square">
            <a:spAutoFit/>
          </a:bodyPr>
          <a:lstStyle/>
          <a:p>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smtClean="0">
                <a:solidFill>
                  <a:srgbClr val="2A5CAA"/>
                </a:solidFill>
                <a:latin typeface="楷体" panose="02010609060101010101" pitchFamily="49" charset="-122"/>
                <a:ea typeface="楷体" panose="02010609060101010101" pitchFamily="49" charset="-122"/>
              </a:rPr>
              <a:t>根据</a:t>
            </a:r>
            <a:r>
              <a:rPr lang="zh-CN" altLang="en-US" sz="5400" b="1" dirty="0">
                <a:solidFill>
                  <a:srgbClr val="2A5CAA"/>
                </a:solidFill>
                <a:latin typeface="楷体" panose="02010609060101010101" pitchFamily="49" charset="-122"/>
                <a:ea typeface="楷体" panose="02010609060101010101" pitchFamily="49" charset="-122"/>
              </a:rPr>
              <a:t>地球的自转方向可判断，</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点位于</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点的西方。综上，图①中</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点在</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点的西北方向。图②中，</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点较</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点离南极点更远，判断</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点在</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点的北方；根据地球的自转方向可判断，</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点位于</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点的西方。综上，图②中</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点在</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点的西北方向</a:t>
            </a:r>
            <a:r>
              <a:rPr lang="zh-CN" altLang="en-US" sz="5400" b="1" dirty="0" smtClean="0">
                <a:solidFill>
                  <a:srgbClr val="2A5CAA"/>
                </a:solidFill>
                <a:latin typeface="楷体" panose="02010609060101010101" pitchFamily="49" charset="-122"/>
                <a:ea typeface="楷体" panose="02010609060101010101" pitchFamily="49" charset="-122"/>
              </a:rPr>
              <a:t>。</a:t>
            </a:r>
            <a:endParaRPr lang="zh-CN" altLang="en-US" sz="5400" b="1" dirty="0">
              <a:solidFill>
                <a:srgbClr val="2A5CAA"/>
              </a:solidFill>
              <a:latin typeface="楷体" panose="02010609060101010101" pitchFamily="49" charset="-122"/>
              <a:ea typeface="楷体" panose="02010609060101010101" pitchFamily="49" charset="-122"/>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588" y="2034131"/>
            <a:ext cx="16248063"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21937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64058" y="828000"/>
            <a:ext cx="21721592" cy="957115"/>
          </a:xfrm>
          <a:prstGeom prst="rect">
            <a:avLst/>
          </a:prstGeom>
          <a:noFill/>
        </p:spPr>
        <p:txBody>
          <a:bodyPr wrap="square" lIns="91433" tIns="45717" rIns="91433" bIns="45717" rtlCol="0">
            <a:spAutoFit/>
          </a:bodyPr>
          <a:lstStyle/>
          <a:p>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5</a:t>
            </a:r>
            <a:r>
              <a:rPr lang="zh-CN" altLang="en-US" sz="5400" b="1" dirty="0" smtClean="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下面四幅图中关于</a:t>
            </a: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在</a:t>
            </a:r>
            <a:r>
              <a:rPr lang="en-US" altLang="zh-CN" sz="5400" b="1" dirty="0">
                <a:latin typeface="宋体" panose="02010600030101010101" pitchFamily="2" charset="-122"/>
                <a:ea typeface="宋体" panose="02010600030101010101" pitchFamily="2" charset="-122"/>
              </a:rPr>
              <a:t>B</a:t>
            </a:r>
            <a:r>
              <a:rPr lang="zh-CN" altLang="en-US" sz="5400" b="1" dirty="0">
                <a:latin typeface="宋体" panose="02010600030101010101" pitchFamily="2" charset="-122"/>
                <a:ea typeface="宋体" panose="02010600030101010101" pitchFamily="2" charset="-122"/>
              </a:rPr>
              <a:t>的方向排序正确的是</a:t>
            </a:r>
            <a:r>
              <a:rPr lang="zh-CN" altLang="en-US" sz="5400" b="1" dirty="0" smtClean="0">
                <a:latin typeface="宋体" panose="02010600030101010101" pitchFamily="2" charset="-122"/>
                <a:ea typeface="宋体" panose="02010600030101010101" pitchFamily="2" charset="-122"/>
              </a:rPr>
              <a:t>（   ）</a:t>
            </a:r>
            <a:endParaRPr lang="zh-CN" altLang="en-US" sz="5400" b="1" dirty="0">
              <a:latin typeface="宋体" panose="02010600030101010101" pitchFamily="2" charset="-122"/>
              <a:ea typeface="宋体" panose="02010600030101010101" pitchFamily="2" charset="-122"/>
            </a:endParaRP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64058" y="6883682"/>
            <a:ext cx="20146592" cy="2086725"/>
          </a:xfrm>
          <a:prstGeom prst="rect">
            <a:avLst/>
          </a:prstGeom>
        </p:spPr>
        <p:txBody>
          <a:bodyPr wrap="square">
            <a:spAutoFit/>
          </a:bodyPr>
          <a:lstStyle/>
          <a:p>
            <a:pPr>
              <a:lnSpc>
                <a:spcPct val="120000"/>
              </a:lnSpc>
            </a:pP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西北、东北、西南、</a:t>
            </a:r>
            <a:r>
              <a:rPr lang="zh-CN" altLang="en-US" sz="5400" b="1" dirty="0" smtClean="0">
                <a:latin typeface="宋体" panose="02010600030101010101" pitchFamily="2" charset="-122"/>
                <a:ea typeface="宋体" panose="02010600030101010101" pitchFamily="2" charset="-122"/>
              </a:rPr>
              <a:t>西北       </a:t>
            </a:r>
            <a:r>
              <a:rPr lang="en-US" altLang="zh-CN" sz="5400" b="1" dirty="0" smtClean="0">
                <a:latin typeface="宋体" panose="02010600030101010101" pitchFamily="2" charset="-122"/>
                <a:ea typeface="宋体" panose="02010600030101010101" pitchFamily="2" charset="-122"/>
              </a:rPr>
              <a:t>B</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西北、西北、西南、东北</a:t>
            </a:r>
          </a:p>
          <a:p>
            <a:pPr>
              <a:lnSpc>
                <a:spcPct val="120000"/>
              </a:lnSpc>
            </a:pPr>
            <a:r>
              <a:rPr lang="en-US" altLang="zh-CN" sz="5400" b="1" dirty="0">
                <a:latin typeface="宋体" panose="02010600030101010101" pitchFamily="2" charset="-122"/>
                <a:ea typeface="宋体" panose="02010600030101010101" pitchFamily="2" charset="-122"/>
              </a:rPr>
              <a:t>C.</a:t>
            </a:r>
            <a:r>
              <a:rPr lang="zh-CN" altLang="en-US" sz="5400" b="1" dirty="0">
                <a:latin typeface="宋体" panose="02010600030101010101" pitchFamily="2" charset="-122"/>
                <a:ea typeface="宋体" panose="02010600030101010101" pitchFamily="2" charset="-122"/>
              </a:rPr>
              <a:t>西南、东北、西北、</a:t>
            </a:r>
            <a:r>
              <a:rPr lang="zh-CN" altLang="en-US" sz="5400" b="1" dirty="0" smtClean="0">
                <a:latin typeface="宋体" panose="02010600030101010101" pitchFamily="2" charset="-122"/>
                <a:ea typeface="宋体" panose="02010600030101010101" pitchFamily="2" charset="-122"/>
              </a:rPr>
              <a:t>西北       </a:t>
            </a:r>
            <a:r>
              <a:rPr lang="en-US" altLang="zh-CN" sz="5400" b="1" dirty="0" smtClean="0">
                <a:latin typeface="宋体" panose="02010600030101010101" pitchFamily="2" charset="-122"/>
                <a:ea typeface="宋体" panose="02010600030101010101" pitchFamily="2" charset="-122"/>
              </a:rPr>
              <a:t>D</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东北、西北、西北、西南</a:t>
            </a:r>
          </a:p>
        </p:txBody>
      </p:sp>
      <p:sp>
        <p:nvSpPr>
          <p:cNvPr id="23" name="矩形 22"/>
          <p:cNvSpPr/>
          <p:nvPr/>
        </p:nvSpPr>
        <p:spPr>
          <a:xfrm>
            <a:off x="1264058" y="9121883"/>
            <a:ext cx="20168459" cy="2585323"/>
          </a:xfrm>
          <a:prstGeom prst="rect">
            <a:avLst/>
          </a:prstGeom>
        </p:spPr>
        <p:txBody>
          <a:bodyPr wrap="square">
            <a:spAutoFit/>
          </a:bodyPr>
          <a:lstStyle/>
          <a:p>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smtClean="0">
                <a:solidFill>
                  <a:srgbClr val="2A5CAA"/>
                </a:solidFill>
                <a:latin typeface="楷体" panose="02010609060101010101" pitchFamily="49" charset="-122"/>
                <a:ea typeface="楷体" panose="02010609060101010101" pitchFamily="49" charset="-122"/>
              </a:rPr>
              <a:t>图</a:t>
            </a:r>
            <a:r>
              <a:rPr lang="zh-CN" altLang="en-US" sz="5400" b="1" dirty="0">
                <a:solidFill>
                  <a:srgbClr val="2A5CAA"/>
                </a:solidFill>
                <a:latin typeface="楷体" panose="02010609060101010101" pitchFamily="49" charset="-122"/>
                <a:ea typeface="楷体" panose="02010609060101010101" pitchFamily="49" charset="-122"/>
              </a:rPr>
              <a:t>③中根据指向标判断方向，以</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点为原点建立平面直角坐标系，则</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点位于</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点的西南方向。根据图④中经度的分布可判断，地球呈逆时针方向旋转，因此，图④为北半球的区域</a:t>
            </a:r>
            <a:r>
              <a:rPr lang="zh-CN" altLang="en-US" sz="5400" b="1" dirty="0" smtClean="0">
                <a:solidFill>
                  <a:srgbClr val="2A5CAA"/>
                </a:solidFill>
                <a:latin typeface="楷体" panose="02010609060101010101" pitchFamily="49" charset="-122"/>
                <a:ea typeface="楷体" panose="02010609060101010101" pitchFamily="49" charset="-122"/>
              </a:rPr>
              <a:t>。</a:t>
            </a:r>
            <a:endParaRPr lang="zh-CN" altLang="en-US" sz="5400" b="1" dirty="0">
              <a:solidFill>
                <a:srgbClr val="2A5CAA"/>
              </a:solidFill>
              <a:latin typeface="楷体" panose="02010609060101010101" pitchFamily="49" charset="-122"/>
              <a:ea typeface="楷体" panose="02010609060101010101" pitchFamily="49" charset="-122"/>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588" y="2034131"/>
            <a:ext cx="16248063"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7314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64058" y="828000"/>
            <a:ext cx="21721592" cy="957115"/>
          </a:xfrm>
          <a:prstGeom prst="rect">
            <a:avLst/>
          </a:prstGeom>
          <a:noFill/>
        </p:spPr>
        <p:txBody>
          <a:bodyPr wrap="square" lIns="91433" tIns="45717" rIns="91433" bIns="45717" rtlCol="0">
            <a:spAutoFit/>
          </a:bodyPr>
          <a:lstStyle/>
          <a:p>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5</a:t>
            </a:r>
            <a:r>
              <a:rPr lang="zh-CN" altLang="en-US" sz="5400" b="1" dirty="0" smtClean="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下面四幅图中关于</a:t>
            </a: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在</a:t>
            </a:r>
            <a:r>
              <a:rPr lang="en-US" altLang="zh-CN" sz="5400" b="1" dirty="0">
                <a:latin typeface="宋体" panose="02010600030101010101" pitchFamily="2" charset="-122"/>
                <a:ea typeface="宋体" panose="02010600030101010101" pitchFamily="2" charset="-122"/>
              </a:rPr>
              <a:t>B</a:t>
            </a:r>
            <a:r>
              <a:rPr lang="zh-CN" altLang="en-US" sz="5400" b="1" dirty="0">
                <a:latin typeface="宋体" panose="02010600030101010101" pitchFamily="2" charset="-122"/>
                <a:ea typeface="宋体" panose="02010600030101010101" pitchFamily="2" charset="-122"/>
              </a:rPr>
              <a:t>的方向排序正确的是</a:t>
            </a:r>
            <a:r>
              <a:rPr lang="zh-CN" altLang="en-US" sz="5400" b="1" dirty="0" smtClean="0">
                <a:latin typeface="宋体" panose="02010600030101010101" pitchFamily="2" charset="-122"/>
                <a:ea typeface="宋体" panose="02010600030101010101" pitchFamily="2" charset="-122"/>
              </a:rPr>
              <a:t>（   ）</a:t>
            </a:r>
            <a:endParaRPr lang="zh-CN" altLang="en-US" sz="5400" b="1" dirty="0">
              <a:latin typeface="宋体" panose="02010600030101010101" pitchFamily="2" charset="-122"/>
              <a:ea typeface="宋体" panose="02010600030101010101" pitchFamily="2" charset="-122"/>
            </a:endParaRP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64058" y="6883682"/>
            <a:ext cx="20146592" cy="2086725"/>
          </a:xfrm>
          <a:prstGeom prst="rect">
            <a:avLst/>
          </a:prstGeom>
        </p:spPr>
        <p:txBody>
          <a:bodyPr wrap="square">
            <a:spAutoFit/>
          </a:bodyPr>
          <a:lstStyle/>
          <a:p>
            <a:pPr>
              <a:lnSpc>
                <a:spcPct val="120000"/>
              </a:lnSpc>
            </a:pP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西北、东北、西南、</a:t>
            </a:r>
            <a:r>
              <a:rPr lang="zh-CN" altLang="en-US" sz="5400" b="1" dirty="0" smtClean="0">
                <a:latin typeface="宋体" panose="02010600030101010101" pitchFamily="2" charset="-122"/>
                <a:ea typeface="宋体" panose="02010600030101010101" pitchFamily="2" charset="-122"/>
              </a:rPr>
              <a:t>西北       </a:t>
            </a:r>
            <a:r>
              <a:rPr lang="en-US" altLang="zh-CN" sz="5400" b="1" dirty="0" smtClean="0">
                <a:latin typeface="宋体" panose="02010600030101010101" pitchFamily="2" charset="-122"/>
                <a:ea typeface="宋体" panose="02010600030101010101" pitchFamily="2" charset="-122"/>
              </a:rPr>
              <a:t>B</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西北、西北、西南、东北</a:t>
            </a:r>
          </a:p>
          <a:p>
            <a:pPr>
              <a:lnSpc>
                <a:spcPct val="120000"/>
              </a:lnSpc>
            </a:pPr>
            <a:r>
              <a:rPr lang="en-US" altLang="zh-CN" sz="5400" b="1" dirty="0">
                <a:latin typeface="宋体" panose="02010600030101010101" pitchFamily="2" charset="-122"/>
                <a:ea typeface="宋体" panose="02010600030101010101" pitchFamily="2" charset="-122"/>
              </a:rPr>
              <a:t>C.</a:t>
            </a:r>
            <a:r>
              <a:rPr lang="zh-CN" altLang="en-US" sz="5400" b="1" dirty="0">
                <a:latin typeface="宋体" panose="02010600030101010101" pitchFamily="2" charset="-122"/>
                <a:ea typeface="宋体" panose="02010600030101010101" pitchFamily="2" charset="-122"/>
              </a:rPr>
              <a:t>西南、东北、西北、</a:t>
            </a:r>
            <a:r>
              <a:rPr lang="zh-CN" altLang="en-US" sz="5400" b="1" dirty="0" smtClean="0">
                <a:latin typeface="宋体" panose="02010600030101010101" pitchFamily="2" charset="-122"/>
                <a:ea typeface="宋体" panose="02010600030101010101" pitchFamily="2" charset="-122"/>
              </a:rPr>
              <a:t>西北       </a:t>
            </a:r>
            <a:r>
              <a:rPr lang="en-US" altLang="zh-CN" sz="5400" b="1" dirty="0" smtClean="0">
                <a:latin typeface="宋体" panose="02010600030101010101" pitchFamily="2" charset="-122"/>
                <a:ea typeface="宋体" panose="02010600030101010101" pitchFamily="2" charset="-122"/>
              </a:rPr>
              <a:t>D</a:t>
            </a:r>
            <a:r>
              <a:rPr lang="en-US" altLang="zh-CN" sz="5400" b="1" dirty="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东北、西北、西北、西南</a:t>
            </a:r>
          </a:p>
        </p:txBody>
      </p:sp>
      <p:sp>
        <p:nvSpPr>
          <p:cNvPr id="23" name="矩形 22"/>
          <p:cNvSpPr/>
          <p:nvPr/>
        </p:nvSpPr>
        <p:spPr>
          <a:xfrm>
            <a:off x="1264058" y="9121883"/>
            <a:ext cx="20168459" cy="2585323"/>
          </a:xfrm>
          <a:prstGeom prst="rect">
            <a:avLst/>
          </a:prstGeom>
        </p:spPr>
        <p:txBody>
          <a:bodyPr wrap="square">
            <a:spAutoFit/>
          </a:bodyPr>
          <a:lstStyle/>
          <a:p>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smtClean="0">
                <a:solidFill>
                  <a:srgbClr val="2A5CAA"/>
                </a:solidFill>
                <a:latin typeface="楷体" panose="02010609060101010101" pitchFamily="49" charset="-122"/>
                <a:ea typeface="楷体" panose="02010609060101010101" pitchFamily="49" charset="-122"/>
              </a:rPr>
              <a:t>北半球</a:t>
            </a:r>
            <a:r>
              <a:rPr lang="zh-CN" altLang="en-US" sz="5400" b="1" dirty="0">
                <a:solidFill>
                  <a:srgbClr val="2A5CAA"/>
                </a:solidFill>
                <a:latin typeface="楷体" panose="02010609060101010101" pitchFamily="49" charset="-122"/>
                <a:ea typeface="楷体" panose="02010609060101010101" pitchFamily="49" charset="-122"/>
              </a:rPr>
              <a:t>纬度数越大，位置越靠北，所以</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点在</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点的北面；根据经度数可知，</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点在</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点的东方。综上，图④中</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点在</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点东北方向。综上分析，</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项正确。</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588" y="2034131"/>
            <a:ext cx="16248063"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7180650" y="828000"/>
            <a:ext cx="534121" cy="947247"/>
          </a:xfrm>
          <a:prstGeom prst="rect">
            <a:avLst/>
          </a:prstGeom>
        </p:spPr>
        <p:txBody>
          <a:bodyPr wrap="non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B</a:t>
            </a:r>
            <a:endParaRPr lang="zh-CN" altLang="en-US" sz="4800" dirty="0">
              <a:ea typeface="宋体" panose="02010600030101010101" pitchFamily="2" charset="-122"/>
            </a:endParaRPr>
          </a:p>
        </p:txBody>
      </p:sp>
    </p:spTree>
    <p:extLst>
      <p:ext uri="{BB962C8B-B14F-4D97-AF65-F5344CB8AC3E}">
        <p14:creationId xmlns:p14="http://schemas.microsoft.com/office/powerpoint/2010/main" val="396516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7" name="圆角矩形 6"/>
          <p:cNvSpPr/>
          <p:nvPr/>
        </p:nvSpPr>
        <p:spPr>
          <a:xfrm>
            <a:off x="8584163" y="503853"/>
            <a:ext cx="7184910" cy="918147"/>
          </a:xfrm>
          <a:prstGeom prst="roundRect">
            <a:avLst/>
          </a:prstGeom>
          <a:solidFill>
            <a:srgbClr val="EA5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黑体" panose="02010609060101010101" pitchFamily="49" charset="-122"/>
                <a:ea typeface="黑体" panose="02010609060101010101" pitchFamily="49" charset="-122"/>
              </a:rPr>
              <a:t>二、地球仪</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5156" y="3438000"/>
            <a:ext cx="5070990" cy="7150739"/>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8292" y="4976332"/>
            <a:ext cx="2122924" cy="1098066"/>
          </a:xfrm>
          <a:prstGeom prst="rect">
            <a:avLst/>
          </a:prstGeom>
        </p:spPr>
      </p:pic>
      <p:grpSp>
        <p:nvGrpSpPr>
          <p:cNvPr id="28" name="组合 27"/>
          <p:cNvGrpSpPr/>
          <p:nvPr/>
        </p:nvGrpSpPr>
        <p:grpSpPr>
          <a:xfrm>
            <a:off x="1459030" y="3438000"/>
            <a:ext cx="6109261" cy="3375000"/>
            <a:chOff x="1459030" y="3438000"/>
            <a:chExt cx="6109261" cy="3375000"/>
          </a:xfrm>
        </p:grpSpPr>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9030" y="3438000"/>
              <a:ext cx="6109261" cy="3375000"/>
            </a:xfrm>
            <a:prstGeom prst="rect">
              <a:avLst/>
            </a:prstGeom>
          </p:spPr>
        </p:pic>
        <p:sp>
          <p:nvSpPr>
            <p:cNvPr id="17" name="矩形 16"/>
            <p:cNvSpPr/>
            <p:nvPr/>
          </p:nvSpPr>
          <p:spPr>
            <a:xfrm>
              <a:off x="1579748" y="3631245"/>
              <a:ext cx="5867825" cy="3046988"/>
            </a:xfrm>
            <a:prstGeom prst="rect">
              <a:avLst/>
            </a:prstGeom>
          </p:spPr>
          <p:txBody>
            <a:bodyPr wrap="square">
              <a:spAutoFit/>
            </a:bodyPr>
            <a:lstStyle/>
            <a:p>
              <a:pPr>
                <a:lnSpc>
                  <a:spcPct val="120000"/>
                </a:lnSpc>
              </a:pPr>
              <a:r>
                <a:rPr lang="zh-CN" altLang="en-US" sz="4000" b="1" dirty="0">
                  <a:latin typeface="楷体" panose="02010609060101010101" pitchFamily="49" charset="-122"/>
                  <a:ea typeface="楷体" panose="02010609060101010101" pitchFamily="49" charset="-122"/>
                </a:rPr>
                <a:t>定义：地球仪是人们仿照地球的形状，并按照一定的比例缩小制作而成的地球模型</a:t>
              </a:r>
            </a:p>
          </p:txBody>
        </p:sp>
      </p:gr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7594157" y="7528351"/>
            <a:ext cx="2122924" cy="1098066"/>
          </a:xfrm>
          <a:prstGeom prst="rect">
            <a:avLst/>
          </a:prstGeom>
        </p:spPr>
      </p:pic>
      <p:grpSp>
        <p:nvGrpSpPr>
          <p:cNvPr id="29" name="组合 28"/>
          <p:cNvGrpSpPr/>
          <p:nvPr/>
        </p:nvGrpSpPr>
        <p:grpSpPr>
          <a:xfrm>
            <a:off x="1475649" y="7128000"/>
            <a:ext cx="6092641" cy="3375000"/>
            <a:chOff x="1475649" y="7128000"/>
            <a:chExt cx="6092641" cy="3375000"/>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5649" y="7128000"/>
              <a:ext cx="6092641" cy="3375000"/>
            </a:xfrm>
            <a:prstGeom prst="rect">
              <a:avLst/>
            </a:prstGeom>
          </p:spPr>
        </p:pic>
        <p:sp>
          <p:nvSpPr>
            <p:cNvPr id="21" name="矩形 20"/>
            <p:cNvSpPr/>
            <p:nvPr/>
          </p:nvSpPr>
          <p:spPr>
            <a:xfrm>
              <a:off x="1588057" y="7321245"/>
              <a:ext cx="5867825" cy="3046988"/>
            </a:xfrm>
            <a:prstGeom prst="rect">
              <a:avLst/>
            </a:prstGeom>
          </p:spPr>
          <p:txBody>
            <a:bodyPr wrap="square">
              <a:spAutoFit/>
            </a:bodyPr>
            <a:lstStyle/>
            <a:p>
              <a:pPr>
                <a:lnSpc>
                  <a:spcPct val="120000"/>
                </a:lnSpc>
              </a:pPr>
              <a:r>
                <a:rPr lang="zh-CN" altLang="en-US" sz="4000" b="1" dirty="0">
                  <a:latin typeface="楷体" panose="02010609060101010101" pitchFamily="49" charset="-122"/>
                  <a:ea typeface="楷体" panose="02010609060101010101" pitchFamily="49" charset="-122"/>
                </a:rPr>
                <a:t>地轴与地球表面相交的两点，叫两极，指向</a:t>
              </a:r>
              <a:r>
                <a:rPr lang="zh-CN" altLang="en-US" sz="4000" b="1" u="sng" dirty="0">
                  <a:solidFill>
                    <a:srgbClr val="FF0000"/>
                  </a:solidFill>
                  <a:latin typeface="楷体" panose="02010609060101010101" pitchFamily="49" charset="-122"/>
                  <a:ea typeface="楷体" panose="02010609060101010101" pitchFamily="49" charset="-122"/>
                </a:rPr>
                <a:t>北极星</a:t>
              </a:r>
              <a:r>
                <a:rPr lang="zh-CN" altLang="en-US" sz="4000" b="1" dirty="0">
                  <a:latin typeface="楷体" panose="02010609060101010101" pitchFamily="49" charset="-122"/>
                  <a:ea typeface="楷体" panose="02010609060101010101" pitchFamily="49" charset="-122"/>
                </a:rPr>
                <a:t>附近的一点叫北极，与北极相反的另一点叫南极</a:t>
              </a:r>
            </a:p>
          </p:txBody>
        </p:sp>
      </p:gr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3524684" y="4615555"/>
            <a:ext cx="2122924" cy="1098066"/>
          </a:xfrm>
          <a:prstGeom prst="rect">
            <a:avLst/>
          </a:prstGeom>
        </p:spPr>
      </p:pic>
      <p:grpSp>
        <p:nvGrpSpPr>
          <p:cNvPr id="26" name="组合 25"/>
          <p:cNvGrpSpPr/>
          <p:nvPr/>
        </p:nvGrpSpPr>
        <p:grpSpPr>
          <a:xfrm>
            <a:off x="15695650" y="3629628"/>
            <a:ext cx="6164515" cy="2006373"/>
            <a:chOff x="15695650" y="3629628"/>
            <a:chExt cx="6164515" cy="2006373"/>
          </a:xfrm>
        </p:grpSpPr>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95650" y="3629628"/>
              <a:ext cx="6164515" cy="2006373"/>
            </a:xfrm>
            <a:prstGeom prst="rect">
              <a:avLst/>
            </a:prstGeom>
          </p:spPr>
        </p:pic>
        <p:sp>
          <p:nvSpPr>
            <p:cNvPr id="25" name="矩形 24"/>
            <p:cNvSpPr/>
            <p:nvPr/>
          </p:nvSpPr>
          <p:spPr>
            <a:xfrm>
              <a:off x="15771443" y="3847984"/>
              <a:ext cx="5908724" cy="1471557"/>
            </a:xfrm>
            <a:prstGeom prst="rect">
              <a:avLst/>
            </a:prstGeom>
          </p:spPr>
          <p:txBody>
            <a:bodyPr wrap="square">
              <a:spAutoFit/>
            </a:bodyPr>
            <a:lstStyle/>
            <a:p>
              <a:pPr>
                <a:lnSpc>
                  <a:spcPct val="120000"/>
                </a:lnSpc>
              </a:pPr>
              <a:r>
                <a:rPr lang="zh-CN" altLang="en-US" sz="4000" b="1" dirty="0">
                  <a:latin typeface="楷体" panose="02010609060101010101" pitchFamily="49" charset="-122"/>
                  <a:ea typeface="楷体" panose="02010609060101010101" pitchFamily="49" charset="-122"/>
                </a:rPr>
                <a:t>赤道：在地球仪上，同南、北两极距离相等的大圆圈</a:t>
              </a:r>
            </a:p>
          </p:txBody>
        </p:sp>
      </p:grpSp>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43910" flipH="1" flipV="1">
            <a:off x="13251799" y="8166218"/>
            <a:ext cx="2228804" cy="1098066"/>
          </a:xfrm>
          <a:prstGeom prst="rect">
            <a:avLst/>
          </a:prstGeom>
        </p:spPr>
      </p:pic>
      <p:grpSp>
        <p:nvGrpSpPr>
          <p:cNvPr id="31" name="组合 30"/>
          <p:cNvGrpSpPr/>
          <p:nvPr/>
        </p:nvGrpSpPr>
        <p:grpSpPr>
          <a:xfrm>
            <a:off x="15695650" y="7638987"/>
            <a:ext cx="6164515" cy="2670768"/>
            <a:chOff x="15695650" y="3629628"/>
            <a:chExt cx="6164515" cy="2670768"/>
          </a:xfrm>
        </p:grpSpPr>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95650" y="3629628"/>
              <a:ext cx="6164515" cy="2670768"/>
            </a:xfrm>
            <a:prstGeom prst="rect">
              <a:avLst/>
            </a:prstGeom>
          </p:spPr>
        </p:pic>
        <p:sp>
          <p:nvSpPr>
            <p:cNvPr id="33" name="矩形 32"/>
            <p:cNvSpPr/>
            <p:nvPr/>
          </p:nvSpPr>
          <p:spPr>
            <a:xfrm>
              <a:off x="15771443" y="3810850"/>
              <a:ext cx="5908724" cy="2210220"/>
            </a:xfrm>
            <a:prstGeom prst="rect">
              <a:avLst/>
            </a:prstGeom>
          </p:spPr>
          <p:txBody>
            <a:bodyPr wrap="square">
              <a:spAutoFit/>
            </a:bodyPr>
            <a:lstStyle/>
            <a:p>
              <a:pPr>
                <a:lnSpc>
                  <a:spcPct val="120000"/>
                </a:lnSpc>
              </a:pPr>
              <a:r>
                <a:rPr lang="zh-CN" altLang="en-US" sz="4000" b="1" dirty="0">
                  <a:latin typeface="楷体" panose="02010609060101010101" pitchFamily="49" charset="-122"/>
                  <a:ea typeface="楷体" panose="02010609060101010101" pitchFamily="49" charset="-122"/>
                </a:rPr>
                <a:t>地轴：地球自转的假想轴，地轴穿过地心，与地球表面相交于南北极点</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对角圆角矩形 36"/>
          <p:cNvSpPr/>
          <p:nvPr/>
        </p:nvSpPr>
        <p:spPr>
          <a:xfrm>
            <a:off x="1295650" y="702107"/>
            <a:ext cx="3420000" cy="900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4" name="文本框 5"/>
          <p:cNvSpPr txBox="1"/>
          <p:nvPr/>
        </p:nvSpPr>
        <p:spPr>
          <a:xfrm>
            <a:off x="1835650" y="648000"/>
            <a:ext cx="2396810" cy="954107"/>
          </a:xfrm>
          <a:prstGeom prst="rect">
            <a:avLst/>
          </a:prstGeom>
          <a:noFill/>
        </p:spPr>
        <p:txBody>
          <a:bodyPr wrap="none" rtlCol="0" anchor="ctr" anchorCtr="1">
            <a:spAutoFit/>
          </a:bodyPr>
          <a:lstStyle/>
          <a:p>
            <a:r>
              <a:rPr lang="zh-CN" altLang="en-US" sz="5600" b="1" dirty="0">
                <a:solidFill>
                  <a:schemeClr val="bg1"/>
                </a:solidFill>
                <a:latin typeface="黑体" panose="02010609060101010101" pitchFamily="49" charset="-122"/>
                <a:ea typeface="黑体" panose="02010609060101010101" pitchFamily="49" charset="-122"/>
              </a:rPr>
              <a:t>小提示</a:t>
            </a:r>
          </a:p>
        </p:txBody>
      </p:sp>
      <p:sp>
        <p:nvSpPr>
          <p:cNvPr id="2" name="文本框 1"/>
          <p:cNvSpPr txBox="1"/>
          <p:nvPr/>
        </p:nvSpPr>
        <p:spPr>
          <a:xfrm>
            <a:off x="2375650" y="2116069"/>
            <a:ext cx="19845000" cy="1747401"/>
          </a:xfrm>
          <a:prstGeom prst="rect">
            <a:avLst/>
          </a:prstGeom>
          <a:noFill/>
        </p:spPr>
        <p:txBody>
          <a:bodyPr wrap="square" rtlCol="0">
            <a:spAutoFit/>
          </a:bodyPr>
          <a:lstStyle/>
          <a:p>
            <a:pPr>
              <a:lnSpc>
                <a:spcPct val="120000"/>
              </a:lnSpc>
            </a:pPr>
            <a:r>
              <a:rPr lang="zh-CN" altLang="en-US" sz="4800" b="1" dirty="0" smtClean="0">
                <a:latin typeface="楷体" panose="02010609060101010101" pitchFamily="49" charset="-122"/>
                <a:ea typeface="楷体" panose="02010609060101010101" pitchFamily="49" charset="-122"/>
              </a:rPr>
              <a:t>        地球</a:t>
            </a:r>
            <a:r>
              <a:rPr lang="zh-CN" altLang="en-US" sz="4800" b="1" dirty="0">
                <a:latin typeface="楷体" panose="02010609060101010101" pitchFamily="49" charset="-122"/>
                <a:ea typeface="楷体" panose="02010609060101010101" pitchFamily="49" charset="-122"/>
              </a:rPr>
              <a:t>自转方向是自西向东，从北极上空看，呈逆时针方向旋转，从南极上空看呈顺时针方向</a:t>
            </a:r>
            <a:r>
              <a:rPr lang="zh-CN" altLang="en-US" sz="4800" b="1" dirty="0" smtClean="0">
                <a:latin typeface="楷体" panose="02010609060101010101" pitchFamily="49" charset="-122"/>
                <a:ea typeface="楷体" panose="02010609060101010101" pitchFamily="49" charset="-122"/>
              </a:rPr>
              <a:t>旋转。</a:t>
            </a:r>
            <a:endParaRPr lang="zh-CN" altLang="en-US" sz="4800" b="1" dirty="0">
              <a:latin typeface="楷体" panose="02010609060101010101" pitchFamily="49" charset="-122"/>
              <a:ea typeface="楷体" panose="02010609060101010101" pitchFamily="49" charset="-122"/>
            </a:endParaRPr>
          </a:p>
        </p:txBody>
      </p:sp>
      <p:sp>
        <p:nvSpPr>
          <p:cNvPr id="13" name="TextBox 10"/>
          <p:cNvSpPr txBox="1"/>
          <p:nvPr/>
        </p:nvSpPr>
        <p:spPr>
          <a:xfrm>
            <a:off x="5165649" y="5262754"/>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极地投影图中方向的判断方法</a:t>
            </a:r>
          </a:p>
        </p:txBody>
      </p:sp>
      <p:sp>
        <p:nvSpPr>
          <p:cNvPr id="14" name="对角圆角矩形 29"/>
          <p:cNvSpPr/>
          <p:nvPr/>
        </p:nvSpPr>
        <p:spPr>
          <a:xfrm>
            <a:off x="1223278" y="5217754"/>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5" name="对角圆角矩形 35"/>
          <p:cNvSpPr/>
          <p:nvPr/>
        </p:nvSpPr>
        <p:spPr>
          <a:xfrm>
            <a:off x="1223278" y="5217754"/>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6" name="文本框 5"/>
          <p:cNvSpPr txBox="1"/>
          <p:nvPr/>
        </p:nvSpPr>
        <p:spPr>
          <a:xfrm>
            <a:off x="1260385" y="5127754"/>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1548" y="7130311"/>
            <a:ext cx="12948204" cy="4596059"/>
          </a:xfrm>
          <a:prstGeom prst="rect">
            <a:avLst/>
          </a:prstGeom>
        </p:spPr>
      </p:pic>
      <p:pic>
        <p:nvPicPr>
          <p:cNvPr id="17" name="图片 16">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64060" y="828000"/>
            <a:ext cx="21250908" cy="4081111"/>
          </a:xfrm>
          <a:prstGeom prst="rect">
            <a:avLst/>
          </a:prstGeom>
          <a:noFill/>
        </p:spPr>
        <p:txBody>
          <a:bodyPr wrap="square" lIns="91433" tIns="45717" rIns="91433" bIns="45717" rtlCol="0">
            <a:spAutoFit/>
          </a:bodyPr>
          <a:lstStyle/>
          <a:p>
            <a:pPr>
              <a:lnSpc>
                <a:spcPct val="120000"/>
              </a:lnSpc>
            </a:pPr>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6</a:t>
            </a:r>
            <a:r>
              <a:rPr lang="zh-CN" altLang="en-US" sz="5400" b="1" dirty="0" smtClean="0">
                <a:latin typeface="宋体" panose="02010600030101010101" pitchFamily="2" charset="-122"/>
                <a:ea typeface="宋体" panose="02010600030101010101" pitchFamily="2" charset="-122"/>
              </a:rPr>
              <a:t>）云南</a:t>
            </a:r>
            <a:r>
              <a:rPr lang="zh-CN" altLang="en-US" sz="5400" b="1" dirty="0">
                <a:latin typeface="宋体" panose="02010600030101010101" pitchFamily="2" charset="-122"/>
                <a:ea typeface="宋体" panose="02010600030101010101" pitchFamily="2" charset="-122"/>
              </a:rPr>
              <a:t>位于低纬高原，是我国天文观测的理想地之一。现有两个知名的天文观测站：一个是昆明东郊凤凰山</a:t>
            </a:r>
            <a:r>
              <a:rPr lang="zh-CN" altLang="en-US" sz="5400" b="1" dirty="0" smtClean="0">
                <a:latin typeface="宋体" panose="02010600030101010101" pitchFamily="2" charset="-122"/>
                <a:ea typeface="宋体" panose="02010600030101010101" pitchFamily="2" charset="-122"/>
              </a:rPr>
              <a:t>观测站（</a:t>
            </a:r>
            <a:r>
              <a:rPr lang="en-US" altLang="zh-CN" sz="5400" b="1" dirty="0" smtClean="0">
                <a:latin typeface="宋体" panose="02010600030101010101" pitchFamily="2" charset="-122"/>
                <a:ea typeface="宋体" panose="02010600030101010101" pitchFamily="2" charset="-122"/>
              </a:rPr>
              <a:t>25°02′N</a:t>
            </a:r>
            <a:r>
              <a:rPr lang="zh-CN" altLang="en-US" sz="5400" b="1" dirty="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102°45°E</a:t>
            </a:r>
            <a:r>
              <a:rPr lang="zh-CN" altLang="en-US" sz="5400" b="1" dirty="0" smtClean="0">
                <a:latin typeface="宋体" panose="02010600030101010101" pitchFamily="2" charset="-122"/>
                <a:ea typeface="宋体" panose="02010600030101010101" pitchFamily="2" charset="-122"/>
              </a:rPr>
              <a:t>）（图</a:t>
            </a:r>
            <a:r>
              <a:rPr lang="en-US" altLang="zh-CN" sz="5400" b="1" dirty="0" smtClean="0">
                <a:latin typeface="宋体" panose="02010600030101010101" pitchFamily="2" charset="-122"/>
                <a:ea typeface="宋体" panose="02010600030101010101" pitchFamily="2" charset="-122"/>
              </a:rPr>
              <a:t>a</a:t>
            </a:r>
            <a:r>
              <a:rPr lang="zh-CN" altLang="en-US" sz="5400" b="1" dirty="0" smtClean="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海拔</a:t>
            </a:r>
            <a:r>
              <a:rPr lang="en-US" altLang="zh-CN" sz="5400" b="1" dirty="0" smtClean="0">
                <a:latin typeface="宋体" panose="02010600030101010101" pitchFamily="2" charset="-122"/>
                <a:ea typeface="宋体" panose="02010600030101010101" pitchFamily="2" charset="-122"/>
              </a:rPr>
              <a:t>2000m</a:t>
            </a:r>
            <a:r>
              <a:rPr lang="zh-CN" altLang="en-US" sz="5400" b="1" dirty="0">
                <a:latin typeface="宋体" panose="02010600030101010101" pitchFamily="2" charset="-122"/>
                <a:ea typeface="宋体" panose="02010600030101010101" pitchFamily="2" charset="-122"/>
              </a:rPr>
              <a:t>；另一个是丽江高美古村</a:t>
            </a:r>
            <a:r>
              <a:rPr lang="zh-CN" altLang="en-US" sz="5400" b="1" dirty="0" smtClean="0">
                <a:latin typeface="宋体" panose="02010600030101010101" pitchFamily="2" charset="-122"/>
                <a:ea typeface="宋体" panose="02010600030101010101" pitchFamily="2" charset="-122"/>
              </a:rPr>
              <a:t>观测站（</a:t>
            </a:r>
            <a:r>
              <a:rPr lang="en-US" altLang="zh-CN" sz="5400" b="1" dirty="0" smtClean="0">
                <a:latin typeface="宋体" panose="02010600030101010101" pitchFamily="2" charset="-122"/>
                <a:ea typeface="宋体" panose="02010600030101010101" pitchFamily="2" charset="-122"/>
              </a:rPr>
              <a:t>26°42′N</a:t>
            </a:r>
            <a:r>
              <a:rPr lang="zh-CN" altLang="en-US" sz="5400" b="1" dirty="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100°02′E</a:t>
            </a:r>
            <a:r>
              <a:rPr lang="zh-CN" altLang="en-US" sz="5400" b="1" dirty="0" smtClean="0">
                <a:latin typeface="宋体" panose="02010600030101010101" pitchFamily="2" charset="-122"/>
                <a:ea typeface="宋体" panose="02010600030101010101" pitchFamily="2" charset="-122"/>
              </a:rPr>
              <a:t>）（图</a:t>
            </a:r>
            <a:r>
              <a:rPr lang="en-US" altLang="zh-CN" sz="5400" b="1" dirty="0" smtClean="0">
                <a:latin typeface="宋体" panose="02010600030101010101" pitchFamily="2" charset="-122"/>
                <a:ea typeface="宋体" panose="02010600030101010101" pitchFamily="2" charset="-122"/>
              </a:rPr>
              <a:t>b</a:t>
            </a:r>
            <a:r>
              <a:rPr lang="zh-CN" altLang="en-US" sz="5400" b="1" dirty="0" smtClean="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海拔</a:t>
            </a:r>
            <a:r>
              <a:rPr lang="en-US" altLang="zh-CN" sz="5400" b="1" dirty="0" smtClean="0">
                <a:latin typeface="宋体" panose="02010600030101010101" pitchFamily="2" charset="-122"/>
                <a:ea typeface="宋体" panose="02010600030101010101" pitchFamily="2" charset="-122"/>
              </a:rPr>
              <a:t>3200m</a:t>
            </a:r>
            <a:r>
              <a:rPr lang="zh-CN" altLang="en-US" sz="5400" b="1" dirty="0">
                <a:latin typeface="宋体" panose="02010600030101010101" pitchFamily="2" charset="-122"/>
                <a:ea typeface="宋体" panose="02010600030101010101" pitchFamily="2" charset="-122"/>
              </a:rPr>
              <a:t>。读图，完成下题。</a:t>
            </a: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64058" y="4988623"/>
            <a:ext cx="13635086" cy="3083921"/>
          </a:xfrm>
          <a:prstGeom prst="rect">
            <a:avLst/>
          </a:prstGeom>
        </p:spPr>
        <p:txBody>
          <a:bodyPr wrap="square">
            <a:spAutoFit/>
          </a:bodyPr>
          <a:lstStyle/>
          <a:p>
            <a:pPr>
              <a:lnSpc>
                <a:spcPct val="120000"/>
              </a:lnSpc>
            </a:pPr>
            <a:r>
              <a:rPr lang="zh-CN" altLang="en-US" sz="5400" b="1" dirty="0">
                <a:latin typeface="宋体" panose="02010600030101010101" pitchFamily="2" charset="-122"/>
                <a:ea typeface="宋体" panose="02010600030101010101" pitchFamily="2" charset="-122"/>
              </a:rPr>
              <a:t>高美古村观测站位于凤凰山观测站</a:t>
            </a:r>
            <a:r>
              <a:rPr lang="zh-CN" altLang="en-US" sz="5400" b="1" dirty="0" smtClean="0">
                <a:latin typeface="宋体" panose="02010600030101010101" pitchFamily="2" charset="-122"/>
                <a:ea typeface="宋体" panose="02010600030101010101" pitchFamily="2" charset="-122"/>
              </a:rPr>
              <a:t>的（</a:t>
            </a:r>
            <a:r>
              <a:rPr lang="zh-CN" altLang="zh-CN" sz="5400" b="1" dirty="0" smtClean="0">
                <a:latin typeface="宋体" panose="02010600030101010101" pitchFamily="2" charset="-122"/>
                <a:ea typeface="宋体" panose="02010600030101010101" pitchFamily="2" charset="-122"/>
              </a:rPr>
              <a:t>   </a:t>
            </a:r>
            <a:r>
              <a:rPr lang="zh-CN" altLang="en-US" sz="5400" b="1" dirty="0" smtClean="0">
                <a:latin typeface="宋体" panose="02010600030101010101" pitchFamily="2" charset="-122"/>
                <a:ea typeface="宋体" panose="02010600030101010101" pitchFamily="2" charset="-122"/>
              </a:rPr>
              <a:t>）</a:t>
            </a:r>
            <a:endParaRPr lang="en-US" altLang="zh-CN"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东南方向</a:t>
            </a:r>
            <a:r>
              <a:rPr lang="en-US" altLang="zh-CN" sz="5400" b="1" dirty="0">
                <a:latin typeface="宋体" panose="02010600030101010101" pitchFamily="2" charset="-122"/>
                <a:ea typeface="宋体" panose="02010600030101010101" pitchFamily="2" charset="-122"/>
              </a:rPr>
              <a:t>	      </a:t>
            </a:r>
            <a:r>
              <a:rPr lang="en-US" altLang="zh-CN" sz="5400" b="1" dirty="0" smtClean="0">
                <a:latin typeface="宋体" panose="02010600030101010101" pitchFamily="2" charset="-122"/>
                <a:ea typeface="宋体" panose="02010600030101010101" pitchFamily="2" charset="-122"/>
              </a:rPr>
              <a:t>  </a:t>
            </a:r>
            <a:r>
              <a:rPr lang="en-US" altLang="zh-CN" sz="5400" b="1" dirty="0">
                <a:latin typeface="宋体" panose="02010600030101010101" pitchFamily="2" charset="-122"/>
                <a:ea typeface="宋体" panose="02010600030101010101" pitchFamily="2" charset="-122"/>
              </a:rPr>
              <a:t>B.</a:t>
            </a:r>
            <a:r>
              <a:rPr lang="zh-CN" altLang="en-US" sz="5400" b="1" dirty="0">
                <a:latin typeface="宋体" panose="02010600030101010101" pitchFamily="2" charset="-122"/>
                <a:ea typeface="宋体" panose="02010600030101010101" pitchFamily="2" charset="-122"/>
              </a:rPr>
              <a:t>西南方向</a:t>
            </a:r>
            <a:endParaRPr lang="zh-CN" altLang="zh-CN"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C.</a:t>
            </a:r>
            <a:r>
              <a:rPr lang="zh-CN" altLang="en-US" sz="5400" b="1" dirty="0">
                <a:latin typeface="宋体" panose="02010600030101010101" pitchFamily="2" charset="-122"/>
                <a:ea typeface="宋体" panose="02010600030101010101" pitchFamily="2" charset="-122"/>
              </a:rPr>
              <a:t>西北方向</a:t>
            </a:r>
            <a:r>
              <a:rPr lang="en-US" altLang="zh-CN" sz="5400" b="1" dirty="0">
                <a:latin typeface="宋体" panose="02010600030101010101" pitchFamily="2" charset="-122"/>
                <a:ea typeface="宋体" panose="02010600030101010101" pitchFamily="2" charset="-122"/>
              </a:rPr>
              <a:t>         D.</a:t>
            </a:r>
            <a:r>
              <a:rPr lang="zh-CN" altLang="en-US" sz="5400" b="1" dirty="0">
                <a:latin typeface="宋体" panose="02010600030101010101" pitchFamily="2" charset="-122"/>
                <a:ea typeface="宋体" panose="02010600030101010101" pitchFamily="2" charset="-122"/>
              </a:rPr>
              <a:t>东北方向</a:t>
            </a:r>
            <a:endParaRPr lang="zh-CN" altLang="zh-CN" sz="5400" b="1" dirty="0">
              <a:latin typeface="宋体" panose="02010600030101010101" pitchFamily="2" charset="-122"/>
              <a:ea typeface="宋体" panose="02010600030101010101" pitchFamily="2" charset="-122"/>
            </a:endParaRPr>
          </a:p>
        </p:txBody>
      </p:sp>
      <p:sp>
        <p:nvSpPr>
          <p:cNvPr id="23" name="矩形 22"/>
          <p:cNvSpPr/>
          <p:nvPr/>
        </p:nvSpPr>
        <p:spPr>
          <a:xfrm>
            <a:off x="1343392" y="8388000"/>
            <a:ext cx="14217258" cy="4081117"/>
          </a:xfrm>
          <a:prstGeom prst="rect">
            <a:avLst/>
          </a:prstGeom>
        </p:spPr>
        <p:txBody>
          <a:bodyPr wrap="square">
            <a:spAutoFit/>
          </a:bodyPr>
          <a:lstStyle/>
          <a:p>
            <a:pPr>
              <a:lnSpc>
                <a:spcPct val="120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a:solidFill>
                  <a:srgbClr val="2A5CAA"/>
                </a:solidFill>
                <a:latin typeface="楷体" panose="02010609060101010101" pitchFamily="49" charset="-122"/>
                <a:ea typeface="楷体" panose="02010609060101010101" pitchFamily="49" charset="-122"/>
              </a:rPr>
              <a:t>本题考查通过经纬度数值判定方向。同是北纬，纬度数值大的位于北方，因此高美古村观测站位于凤凰山观测站的北方，故</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项错误。</a:t>
            </a:r>
          </a:p>
        </p:txBody>
      </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5747" y="4831210"/>
            <a:ext cx="4624903" cy="3087927"/>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5747" y="8444316"/>
            <a:ext cx="4624903" cy="3087927"/>
          </a:xfrm>
          <a:prstGeom prst="rect">
            <a:avLst/>
          </a:prstGeom>
        </p:spPr>
      </p:pic>
      <p:sp>
        <p:nvSpPr>
          <p:cNvPr id="26" name="矩形 25"/>
          <p:cNvSpPr/>
          <p:nvPr/>
        </p:nvSpPr>
        <p:spPr>
          <a:xfrm>
            <a:off x="18131638" y="7888786"/>
            <a:ext cx="906017" cy="646331"/>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图</a:t>
            </a:r>
            <a:r>
              <a:rPr lang="en-US" altLang="zh-CN" dirty="0">
                <a:latin typeface="黑体" panose="02010609060101010101" pitchFamily="49" charset="-122"/>
                <a:ea typeface="黑体" panose="02010609060101010101" pitchFamily="49" charset="-122"/>
              </a:rPr>
              <a:t>a</a:t>
            </a:r>
            <a:endParaRPr lang="zh-CN" altLang="en-US" dirty="0">
              <a:latin typeface="黑体" panose="02010609060101010101" pitchFamily="49" charset="-122"/>
              <a:ea typeface="黑体" panose="02010609060101010101" pitchFamily="49" charset="-122"/>
            </a:endParaRPr>
          </a:p>
        </p:txBody>
      </p:sp>
      <p:sp>
        <p:nvSpPr>
          <p:cNvPr id="27" name="矩形 26"/>
          <p:cNvSpPr/>
          <p:nvPr/>
        </p:nvSpPr>
        <p:spPr>
          <a:xfrm>
            <a:off x="18131638" y="11504460"/>
            <a:ext cx="877163" cy="646331"/>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图</a:t>
            </a:r>
            <a:r>
              <a:rPr lang="en-US" altLang="zh-CN" dirty="0">
                <a:latin typeface="黑体" panose="02010609060101010101" pitchFamily="49" charset="-122"/>
                <a:ea typeface="黑体" panose="02010609060101010101" pitchFamily="49" charset="-122"/>
              </a:rPr>
              <a:t>b</a:t>
            </a:r>
            <a:endParaRPr lang="zh-CN" altLang="en-US"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264058" y="4988623"/>
            <a:ext cx="13635086" cy="3083921"/>
          </a:xfrm>
          <a:prstGeom prst="rect">
            <a:avLst/>
          </a:prstGeom>
        </p:spPr>
        <p:txBody>
          <a:bodyPr wrap="square">
            <a:spAutoFit/>
          </a:bodyPr>
          <a:lstStyle/>
          <a:p>
            <a:pPr>
              <a:lnSpc>
                <a:spcPct val="120000"/>
              </a:lnSpc>
            </a:pPr>
            <a:r>
              <a:rPr lang="zh-CN" altLang="en-US" sz="5400" b="1" dirty="0">
                <a:latin typeface="宋体" panose="02010600030101010101" pitchFamily="2" charset="-122"/>
                <a:ea typeface="宋体" panose="02010600030101010101" pitchFamily="2" charset="-122"/>
              </a:rPr>
              <a:t>高美古村观测站位于凤凰山观测站</a:t>
            </a:r>
            <a:r>
              <a:rPr lang="zh-CN" altLang="en-US" sz="5400" b="1" dirty="0" smtClean="0">
                <a:latin typeface="宋体" panose="02010600030101010101" pitchFamily="2" charset="-122"/>
                <a:ea typeface="宋体" panose="02010600030101010101" pitchFamily="2" charset="-122"/>
              </a:rPr>
              <a:t>的（</a:t>
            </a:r>
            <a:r>
              <a:rPr lang="zh-CN" altLang="zh-CN" sz="5400" b="1" dirty="0" smtClean="0">
                <a:latin typeface="宋体" panose="02010600030101010101" pitchFamily="2" charset="-122"/>
                <a:ea typeface="宋体" panose="02010600030101010101" pitchFamily="2" charset="-122"/>
              </a:rPr>
              <a:t>   </a:t>
            </a:r>
            <a:r>
              <a:rPr lang="zh-CN" altLang="en-US" sz="5400" b="1" dirty="0" smtClean="0">
                <a:latin typeface="宋体" panose="02010600030101010101" pitchFamily="2" charset="-122"/>
                <a:ea typeface="宋体" panose="02010600030101010101" pitchFamily="2" charset="-122"/>
              </a:rPr>
              <a:t>）</a:t>
            </a:r>
            <a:endParaRPr lang="en-US" altLang="zh-CN"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东南方向</a:t>
            </a:r>
            <a:r>
              <a:rPr lang="en-US" altLang="zh-CN" sz="5400" b="1" dirty="0">
                <a:latin typeface="宋体" panose="02010600030101010101" pitchFamily="2" charset="-122"/>
                <a:ea typeface="宋体" panose="02010600030101010101" pitchFamily="2" charset="-122"/>
              </a:rPr>
              <a:t>	      </a:t>
            </a:r>
            <a:r>
              <a:rPr lang="en-US" altLang="zh-CN" sz="5400" b="1" dirty="0" smtClean="0">
                <a:latin typeface="宋体" panose="02010600030101010101" pitchFamily="2" charset="-122"/>
                <a:ea typeface="宋体" panose="02010600030101010101" pitchFamily="2" charset="-122"/>
              </a:rPr>
              <a:t>  </a:t>
            </a:r>
            <a:r>
              <a:rPr lang="en-US" altLang="zh-CN" sz="5400" b="1" dirty="0">
                <a:latin typeface="宋体" panose="02010600030101010101" pitchFamily="2" charset="-122"/>
                <a:ea typeface="宋体" panose="02010600030101010101" pitchFamily="2" charset="-122"/>
              </a:rPr>
              <a:t>B.</a:t>
            </a:r>
            <a:r>
              <a:rPr lang="zh-CN" altLang="en-US" sz="5400" b="1" dirty="0">
                <a:latin typeface="宋体" panose="02010600030101010101" pitchFamily="2" charset="-122"/>
                <a:ea typeface="宋体" panose="02010600030101010101" pitchFamily="2" charset="-122"/>
              </a:rPr>
              <a:t>西南方向</a:t>
            </a:r>
            <a:endParaRPr lang="zh-CN" altLang="zh-CN"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C.</a:t>
            </a:r>
            <a:r>
              <a:rPr lang="zh-CN" altLang="en-US" sz="5400" b="1" dirty="0">
                <a:latin typeface="宋体" panose="02010600030101010101" pitchFamily="2" charset="-122"/>
                <a:ea typeface="宋体" panose="02010600030101010101" pitchFamily="2" charset="-122"/>
              </a:rPr>
              <a:t>西北方向</a:t>
            </a:r>
            <a:r>
              <a:rPr lang="en-US" altLang="zh-CN" sz="5400" b="1" dirty="0">
                <a:latin typeface="宋体" panose="02010600030101010101" pitchFamily="2" charset="-122"/>
                <a:ea typeface="宋体" panose="02010600030101010101" pitchFamily="2" charset="-122"/>
              </a:rPr>
              <a:t>         D.</a:t>
            </a:r>
            <a:r>
              <a:rPr lang="zh-CN" altLang="en-US" sz="5400" b="1" dirty="0">
                <a:latin typeface="宋体" panose="02010600030101010101" pitchFamily="2" charset="-122"/>
                <a:ea typeface="宋体" panose="02010600030101010101" pitchFamily="2" charset="-122"/>
              </a:rPr>
              <a:t>东北方向</a:t>
            </a:r>
            <a:endParaRPr lang="zh-CN" altLang="zh-CN" sz="5400" b="1" dirty="0">
              <a:latin typeface="宋体" panose="02010600030101010101" pitchFamily="2" charset="-122"/>
              <a:ea typeface="宋体" panose="02010600030101010101" pitchFamily="2" charset="-122"/>
            </a:endParaRPr>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5747" y="4831210"/>
            <a:ext cx="4624903" cy="3087927"/>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5747" y="8444316"/>
            <a:ext cx="4624903" cy="3087927"/>
          </a:xfrm>
          <a:prstGeom prst="rect">
            <a:avLst/>
          </a:prstGeom>
        </p:spPr>
      </p:pic>
      <p:sp>
        <p:nvSpPr>
          <p:cNvPr id="28" name="矩形 27"/>
          <p:cNvSpPr/>
          <p:nvPr/>
        </p:nvSpPr>
        <p:spPr>
          <a:xfrm>
            <a:off x="18131638" y="7888786"/>
            <a:ext cx="906017" cy="646331"/>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图</a:t>
            </a:r>
            <a:r>
              <a:rPr lang="en-US" altLang="zh-CN" dirty="0">
                <a:latin typeface="黑体" panose="02010609060101010101" pitchFamily="49" charset="-122"/>
                <a:ea typeface="黑体" panose="02010609060101010101" pitchFamily="49" charset="-122"/>
              </a:rPr>
              <a:t>a</a:t>
            </a:r>
            <a:endParaRPr lang="zh-CN" altLang="en-US" dirty="0">
              <a:latin typeface="黑体" panose="02010609060101010101" pitchFamily="49" charset="-122"/>
              <a:ea typeface="黑体" panose="02010609060101010101" pitchFamily="49" charset="-122"/>
            </a:endParaRPr>
          </a:p>
        </p:txBody>
      </p:sp>
      <p:sp>
        <p:nvSpPr>
          <p:cNvPr id="29" name="矩形 28"/>
          <p:cNvSpPr/>
          <p:nvPr/>
        </p:nvSpPr>
        <p:spPr>
          <a:xfrm>
            <a:off x="18131638" y="11504460"/>
            <a:ext cx="877163" cy="646331"/>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图</a:t>
            </a:r>
            <a:r>
              <a:rPr lang="en-US" altLang="zh-CN" dirty="0">
                <a:latin typeface="黑体" panose="02010609060101010101" pitchFamily="49" charset="-122"/>
                <a:ea typeface="黑体" panose="02010609060101010101" pitchFamily="49" charset="-122"/>
              </a:rPr>
              <a:t>b</a:t>
            </a:r>
            <a:endParaRPr lang="zh-CN" altLang="en-US" dirty="0">
              <a:latin typeface="黑体" panose="02010609060101010101" pitchFamily="49" charset="-122"/>
              <a:ea typeface="黑体" panose="02010609060101010101" pitchFamily="49" charset="-122"/>
            </a:endParaRPr>
          </a:p>
        </p:txBody>
      </p:sp>
      <p:pic>
        <p:nvPicPr>
          <p:cNvPr id="52" name="图片 51">
            <a:hlinkClick r:id="" action="ppaction://hlinkshowjump?jump=firstslid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0" name="矩形 19"/>
          <p:cNvSpPr/>
          <p:nvPr/>
        </p:nvSpPr>
        <p:spPr>
          <a:xfrm>
            <a:off x="13406529" y="5058000"/>
            <a:ext cx="534121" cy="947247"/>
          </a:xfrm>
          <a:prstGeom prst="rect">
            <a:avLst/>
          </a:prstGeom>
        </p:spPr>
        <p:txBody>
          <a:bodyPr wrap="none">
            <a:spAutoFit/>
          </a:bodyPr>
          <a:lstStyle/>
          <a:p>
            <a:pPr>
              <a:lnSpc>
                <a:spcPct val="110000"/>
              </a:lnSpc>
            </a:pPr>
            <a:r>
              <a:rPr lang="en-US" altLang="zh-CN" sz="5400" b="1" dirty="0">
                <a:solidFill>
                  <a:srgbClr val="FF0000"/>
                </a:solidFill>
                <a:latin typeface="宋体" panose="02010600030101010101" pitchFamily="2" charset="-122"/>
                <a:ea typeface="宋体" panose="02010600030101010101" pitchFamily="2" charset="-122"/>
              </a:rPr>
              <a:t>C</a:t>
            </a:r>
            <a:endParaRPr lang="zh-CN" altLang="en-US" sz="4800" dirty="0">
              <a:ea typeface="宋体" panose="02010600030101010101" pitchFamily="2" charset="-122"/>
            </a:endParaRPr>
          </a:p>
        </p:txBody>
      </p:sp>
      <p:sp>
        <p:nvSpPr>
          <p:cNvPr id="30" name="矩形 29"/>
          <p:cNvSpPr/>
          <p:nvPr/>
        </p:nvSpPr>
        <p:spPr>
          <a:xfrm>
            <a:off x="1343392" y="8388000"/>
            <a:ext cx="14217258" cy="4081117"/>
          </a:xfrm>
          <a:prstGeom prst="rect">
            <a:avLst/>
          </a:prstGeom>
        </p:spPr>
        <p:txBody>
          <a:bodyPr wrap="square">
            <a:spAutoFit/>
          </a:bodyPr>
          <a:lstStyle/>
          <a:p>
            <a:pPr>
              <a:lnSpc>
                <a:spcPct val="120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smtClean="0">
                <a:solidFill>
                  <a:srgbClr val="2A5CAA"/>
                </a:solidFill>
                <a:latin typeface="楷体" panose="02010609060101010101" pitchFamily="49" charset="-122"/>
                <a:ea typeface="楷体" panose="02010609060101010101" pitchFamily="49" charset="-122"/>
              </a:rPr>
              <a:t>同</a:t>
            </a:r>
            <a:r>
              <a:rPr lang="zh-CN" altLang="en-US" sz="5400" b="1" dirty="0">
                <a:solidFill>
                  <a:srgbClr val="2A5CAA"/>
                </a:solidFill>
                <a:latin typeface="楷体" panose="02010609060101010101" pitchFamily="49" charset="-122"/>
                <a:ea typeface="楷体" panose="02010609060101010101" pitchFamily="49" charset="-122"/>
              </a:rPr>
              <a:t>是东经，经度数值大的位于东方，因此高美古村观测站位于凤凰山观测站的西方。综上分析可知，高美古村观测站位于凤凰山观测站的西北方向，故</a:t>
            </a:r>
            <a:r>
              <a:rPr lang="en-US" altLang="zh-CN" sz="5400" b="1" dirty="0">
                <a:solidFill>
                  <a:srgbClr val="2A5CAA"/>
                </a:solidFill>
                <a:latin typeface="楷体" panose="02010609060101010101" pitchFamily="49" charset="-122"/>
                <a:ea typeface="楷体" panose="02010609060101010101" pitchFamily="49" charset="-122"/>
              </a:rPr>
              <a:t>C</a:t>
            </a:r>
            <a:r>
              <a:rPr lang="zh-CN" altLang="en-US" sz="5400" b="1" dirty="0">
                <a:solidFill>
                  <a:srgbClr val="2A5CAA"/>
                </a:solidFill>
                <a:latin typeface="楷体" panose="02010609060101010101" pitchFamily="49" charset="-122"/>
                <a:ea typeface="楷体" panose="02010609060101010101" pitchFamily="49" charset="-122"/>
              </a:rPr>
              <a:t>项正确、</a:t>
            </a:r>
            <a:r>
              <a:rPr lang="en-US" altLang="zh-CN" sz="5400" b="1" dirty="0">
                <a:solidFill>
                  <a:srgbClr val="2A5CAA"/>
                </a:solidFill>
                <a:latin typeface="楷体" panose="02010609060101010101" pitchFamily="49" charset="-122"/>
                <a:ea typeface="楷体" panose="02010609060101010101" pitchFamily="49" charset="-122"/>
              </a:rPr>
              <a:t>D</a:t>
            </a:r>
            <a:r>
              <a:rPr lang="zh-CN" altLang="en-US" sz="5400" b="1" dirty="0">
                <a:solidFill>
                  <a:srgbClr val="2A5CAA"/>
                </a:solidFill>
                <a:latin typeface="楷体" panose="02010609060101010101" pitchFamily="49" charset="-122"/>
                <a:ea typeface="楷体" panose="02010609060101010101" pitchFamily="49" charset="-122"/>
              </a:rPr>
              <a:t>项错误</a:t>
            </a:r>
            <a:r>
              <a:rPr lang="zh-CN" altLang="en-US" sz="5400" b="1" dirty="0" smtClean="0">
                <a:solidFill>
                  <a:srgbClr val="2A5CAA"/>
                </a:solidFill>
                <a:latin typeface="楷体" panose="02010609060101010101" pitchFamily="49" charset="-122"/>
                <a:ea typeface="楷体" panose="02010609060101010101" pitchFamily="49" charset="-122"/>
              </a:rPr>
              <a:t>。</a:t>
            </a:r>
            <a:endParaRPr lang="zh-CN" altLang="en-US" sz="5400" b="1" dirty="0">
              <a:solidFill>
                <a:srgbClr val="2A5CAA"/>
              </a:solidFill>
              <a:latin typeface="楷体" panose="02010609060101010101" pitchFamily="49" charset="-122"/>
              <a:ea typeface="楷体" panose="02010609060101010101" pitchFamily="49" charset="-122"/>
            </a:endParaRPr>
          </a:p>
        </p:txBody>
      </p:sp>
      <p:sp>
        <p:nvSpPr>
          <p:cNvPr id="31" name="TextBox 1"/>
          <p:cNvSpPr txBox="1"/>
          <p:nvPr/>
        </p:nvSpPr>
        <p:spPr>
          <a:xfrm>
            <a:off x="1264060" y="828000"/>
            <a:ext cx="21250908" cy="4081111"/>
          </a:xfrm>
          <a:prstGeom prst="rect">
            <a:avLst/>
          </a:prstGeom>
          <a:noFill/>
        </p:spPr>
        <p:txBody>
          <a:bodyPr wrap="square" lIns="91433" tIns="45717" rIns="91433" bIns="45717" rtlCol="0">
            <a:spAutoFit/>
          </a:bodyPr>
          <a:lstStyle/>
          <a:p>
            <a:pPr>
              <a:lnSpc>
                <a:spcPct val="120000"/>
              </a:lnSpc>
            </a:pPr>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6</a:t>
            </a:r>
            <a:r>
              <a:rPr lang="zh-CN" altLang="en-US" sz="5400" b="1" dirty="0" smtClean="0">
                <a:latin typeface="宋体" panose="02010600030101010101" pitchFamily="2" charset="-122"/>
                <a:ea typeface="宋体" panose="02010600030101010101" pitchFamily="2" charset="-122"/>
              </a:rPr>
              <a:t>）云南</a:t>
            </a:r>
            <a:r>
              <a:rPr lang="zh-CN" altLang="en-US" sz="5400" b="1" dirty="0">
                <a:latin typeface="宋体" panose="02010600030101010101" pitchFamily="2" charset="-122"/>
                <a:ea typeface="宋体" panose="02010600030101010101" pitchFamily="2" charset="-122"/>
              </a:rPr>
              <a:t>位于低纬高原，是我国天文观测的理想地之一。现有两个知名的天文观测站：一个是昆明东郊凤凰山</a:t>
            </a:r>
            <a:r>
              <a:rPr lang="zh-CN" altLang="en-US" sz="5400" b="1" dirty="0" smtClean="0">
                <a:latin typeface="宋体" panose="02010600030101010101" pitchFamily="2" charset="-122"/>
                <a:ea typeface="宋体" panose="02010600030101010101" pitchFamily="2" charset="-122"/>
              </a:rPr>
              <a:t>观测站（</a:t>
            </a:r>
            <a:r>
              <a:rPr lang="en-US" altLang="zh-CN" sz="5400" b="1" dirty="0" smtClean="0">
                <a:latin typeface="宋体" panose="02010600030101010101" pitchFamily="2" charset="-122"/>
                <a:ea typeface="宋体" panose="02010600030101010101" pitchFamily="2" charset="-122"/>
              </a:rPr>
              <a:t>25°02′N</a:t>
            </a:r>
            <a:r>
              <a:rPr lang="zh-CN" altLang="en-US" sz="5400" b="1" dirty="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102°45°E</a:t>
            </a:r>
            <a:r>
              <a:rPr lang="zh-CN" altLang="en-US" sz="5400" b="1" dirty="0" smtClean="0">
                <a:latin typeface="宋体" panose="02010600030101010101" pitchFamily="2" charset="-122"/>
                <a:ea typeface="宋体" panose="02010600030101010101" pitchFamily="2" charset="-122"/>
              </a:rPr>
              <a:t>）（图</a:t>
            </a:r>
            <a:r>
              <a:rPr lang="en-US" altLang="zh-CN" sz="5400" b="1" dirty="0" smtClean="0">
                <a:latin typeface="宋体" panose="02010600030101010101" pitchFamily="2" charset="-122"/>
                <a:ea typeface="宋体" panose="02010600030101010101" pitchFamily="2" charset="-122"/>
              </a:rPr>
              <a:t>a</a:t>
            </a:r>
            <a:r>
              <a:rPr lang="zh-CN" altLang="en-US" sz="5400" b="1" dirty="0" smtClean="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海拔</a:t>
            </a:r>
            <a:r>
              <a:rPr lang="en-US" altLang="zh-CN" sz="5400" b="1" dirty="0" smtClean="0">
                <a:latin typeface="宋体" panose="02010600030101010101" pitchFamily="2" charset="-122"/>
                <a:ea typeface="宋体" panose="02010600030101010101" pitchFamily="2" charset="-122"/>
              </a:rPr>
              <a:t>2000m</a:t>
            </a:r>
            <a:r>
              <a:rPr lang="zh-CN" altLang="en-US" sz="5400" b="1" dirty="0">
                <a:latin typeface="宋体" panose="02010600030101010101" pitchFamily="2" charset="-122"/>
                <a:ea typeface="宋体" panose="02010600030101010101" pitchFamily="2" charset="-122"/>
              </a:rPr>
              <a:t>；另一个是丽江高美古村</a:t>
            </a:r>
            <a:r>
              <a:rPr lang="zh-CN" altLang="en-US" sz="5400" b="1" dirty="0" smtClean="0">
                <a:latin typeface="宋体" panose="02010600030101010101" pitchFamily="2" charset="-122"/>
                <a:ea typeface="宋体" panose="02010600030101010101" pitchFamily="2" charset="-122"/>
              </a:rPr>
              <a:t>观测站（</a:t>
            </a:r>
            <a:r>
              <a:rPr lang="en-US" altLang="zh-CN" sz="5400" b="1" dirty="0" smtClean="0">
                <a:latin typeface="宋体" panose="02010600030101010101" pitchFamily="2" charset="-122"/>
                <a:ea typeface="宋体" panose="02010600030101010101" pitchFamily="2" charset="-122"/>
              </a:rPr>
              <a:t>26°42′N</a:t>
            </a:r>
            <a:r>
              <a:rPr lang="zh-CN" altLang="en-US" sz="5400" b="1" dirty="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100°02′E</a:t>
            </a:r>
            <a:r>
              <a:rPr lang="zh-CN" altLang="en-US" sz="5400" b="1" dirty="0" smtClean="0">
                <a:latin typeface="宋体" panose="02010600030101010101" pitchFamily="2" charset="-122"/>
                <a:ea typeface="宋体" panose="02010600030101010101" pitchFamily="2" charset="-122"/>
              </a:rPr>
              <a:t>）（图</a:t>
            </a:r>
            <a:r>
              <a:rPr lang="en-US" altLang="zh-CN" sz="5400" b="1" dirty="0" smtClean="0">
                <a:latin typeface="宋体" panose="02010600030101010101" pitchFamily="2" charset="-122"/>
                <a:ea typeface="宋体" panose="02010600030101010101" pitchFamily="2" charset="-122"/>
              </a:rPr>
              <a:t>b</a:t>
            </a:r>
            <a:r>
              <a:rPr lang="zh-CN" altLang="en-US" sz="5400" b="1" dirty="0" smtClean="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海拔</a:t>
            </a:r>
            <a:r>
              <a:rPr lang="en-US" altLang="zh-CN" sz="5400" b="1" dirty="0" smtClean="0">
                <a:latin typeface="宋体" panose="02010600030101010101" pitchFamily="2" charset="-122"/>
                <a:ea typeface="宋体" panose="02010600030101010101" pitchFamily="2" charset="-122"/>
              </a:rPr>
              <a:t>3200m</a:t>
            </a:r>
            <a:r>
              <a:rPr lang="zh-CN" altLang="en-US" sz="5400" b="1" dirty="0">
                <a:latin typeface="宋体" panose="02010600030101010101" pitchFamily="2" charset="-122"/>
                <a:ea typeface="宋体" panose="02010600030101010101" pitchFamily="2" charset="-122"/>
              </a:rPr>
              <a:t>。读图，完成下题。</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64057" y="873000"/>
            <a:ext cx="21950225" cy="923324"/>
          </a:xfrm>
          <a:prstGeom prst="rect">
            <a:avLst/>
          </a:prstGeom>
          <a:noFill/>
        </p:spPr>
        <p:txBody>
          <a:bodyPr wrap="square" lIns="91433" tIns="45717" rIns="91433" bIns="45717" rtlCol="0">
            <a:spAutoFit/>
          </a:bodyPr>
          <a:lstStyle/>
          <a:p>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7</a:t>
            </a:r>
            <a:r>
              <a:rPr lang="zh-CN" altLang="en-US" sz="5400" b="1" dirty="0" smtClean="0">
                <a:latin typeface="宋体" panose="02010600030101010101" pitchFamily="2" charset="-122"/>
                <a:ea typeface="宋体" panose="02010600030101010101" pitchFamily="2" charset="-122"/>
              </a:rPr>
              <a:t>）</a:t>
            </a:r>
            <a:r>
              <a:rPr lang="zh-CN" altLang="en-US" sz="5400" b="1" dirty="0">
                <a:latin typeface="宋体" panose="02010600030101010101" pitchFamily="2" charset="-122"/>
                <a:ea typeface="宋体" panose="02010600030101010101" pitchFamily="2" charset="-122"/>
              </a:rPr>
              <a:t>读局部经纬网图，完成下题</a:t>
            </a: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64059" y="2079484"/>
            <a:ext cx="19900906" cy="6075509"/>
          </a:xfrm>
          <a:prstGeom prst="rect">
            <a:avLst/>
          </a:prstGeom>
        </p:spPr>
        <p:txBody>
          <a:bodyPr wrap="square">
            <a:spAutoFit/>
          </a:bodyPr>
          <a:lstStyle/>
          <a:p>
            <a:pPr>
              <a:lnSpc>
                <a:spcPct val="120000"/>
              </a:lnSpc>
            </a:pPr>
            <a:r>
              <a:rPr lang="zh-CN" altLang="en-US" sz="5400" b="1" dirty="0">
                <a:latin typeface="宋体" panose="02010600030101010101" pitchFamily="2" charset="-122"/>
                <a:ea typeface="宋体" panose="02010600030101010101" pitchFamily="2" charset="-122"/>
              </a:rPr>
              <a:t>一架飞机走最短距离从①地飞往②地，其飞行方向应是</a:t>
            </a:r>
            <a:r>
              <a:rPr lang="zh-CN" altLang="en-US" sz="5400" b="1" dirty="0" smtClean="0">
                <a:latin typeface="宋体" panose="02010600030101010101" pitchFamily="2" charset="-122"/>
                <a:ea typeface="宋体" panose="02010600030101010101" pitchFamily="2" charset="-122"/>
              </a:rPr>
              <a:t>（   ）</a:t>
            </a:r>
            <a:endParaRPr lang="zh-CN" altLang="en-US"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A.</a:t>
            </a:r>
            <a:r>
              <a:rPr lang="zh-CN" altLang="en-US" sz="5400" b="1" dirty="0">
                <a:latin typeface="宋体" panose="02010600030101010101" pitchFamily="2" charset="-122"/>
                <a:ea typeface="宋体" panose="02010600030101010101" pitchFamily="2" charset="-122"/>
              </a:rPr>
              <a:t>一直向正西方飞行</a:t>
            </a:r>
          </a:p>
          <a:p>
            <a:pPr>
              <a:lnSpc>
                <a:spcPct val="120000"/>
              </a:lnSpc>
            </a:pPr>
            <a:r>
              <a:rPr lang="en-US" altLang="zh-CN" sz="5400" b="1" dirty="0">
                <a:latin typeface="宋体" panose="02010600030101010101" pitchFamily="2" charset="-122"/>
                <a:ea typeface="宋体" panose="02010600030101010101" pitchFamily="2" charset="-122"/>
              </a:rPr>
              <a:t>B.</a:t>
            </a:r>
            <a:r>
              <a:rPr lang="zh-CN" altLang="en-US" sz="5400" b="1" dirty="0">
                <a:latin typeface="宋体" panose="02010600030101010101" pitchFamily="2" charset="-122"/>
                <a:ea typeface="宋体" panose="02010600030101010101" pitchFamily="2" charset="-122"/>
              </a:rPr>
              <a:t>先向东北方，后向东南方飞行</a:t>
            </a:r>
          </a:p>
          <a:p>
            <a:pPr>
              <a:lnSpc>
                <a:spcPct val="120000"/>
              </a:lnSpc>
            </a:pPr>
            <a:r>
              <a:rPr lang="en-US" altLang="zh-CN" sz="5400" b="1" dirty="0">
                <a:latin typeface="宋体" panose="02010600030101010101" pitchFamily="2" charset="-122"/>
                <a:ea typeface="宋体" panose="02010600030101010101" pitchFamily="2" charset="-122"/>
              </a:rPr>
              <a:t>C.</a:t>
            </a:r>
            <a:r>
              <a:rPr lang="zh-CN" altLang="en-US" sz="5400" b="1" dirty="0">
                <a:latin typeface="宋体" panose="02010600030101010101" pitchFamily="2" charset="-122"/>
                <a:ea typeface="宋体" panose="02010600030101010101" pitchFamily="2" charset="-122"/>
              </a:rPr>
              <a:t>一直向正东方</a:t>
            </a:r>
            <a:r>
              <a:rPr lang="zh-CN" altLang="en-US" sz="5400" b="1" dirty="0" smtClean="0">
                <a:latin typeface="宋体" panose="02010600030101010101" pitchFamily="2" charset="-122"/>
                <a:ea typeface="宋体" panose="02010600030101010101" pitchFamily="2" charset="-122"/>
              </a:rPr>
              <a:t>飞行</a:t>
            </a:r>
            <a:endParaRPr lang="en-US" altLang="zh-CN" sz="5400" b="1" dirty="0" smtClean="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D.</a:t>
            </a:r>
            <a:r>
              <a:rPr lang="zh-CN" altLang="en-US" sz="5400" b="1" dirty="0">
                <a:latin typeface="宋体" panose="02010600030101010101" pitchFamily="2" charset="-122"/>
                <a:ea typeface="宋体" panose="02010600030101010101" pitchFamily="2" charset="-122"/>
              </a:rPr>
              <a:t>先向西南方，后向西北方飞行</a:t>
            </a:r>
          </a:p>
          <a:p>
            <a:pPr>
              <a:lnSpc>
                <a:spcPct val="120000"/>
              </a:lnSpc>
            </a:pPr>
            <a:endParaRPr lang="zh-CN" altLang="en-US" sz="5400" b="1" dirty="0">
              <a:latin typeface="宋体" panose="02010600030101010101" pitchFamily="2" charset="-122"/>
              <a:ea typeface="宋体" panose="02010600030101010101" pitchFamily="2" charset="-122"/>
            </a:endParaRPr>
          </a:p>
        </p:txBody>
      </p:sp>
      <p:sp>
        <p:nvSpPr>
          <p:cNvPr id="23" name="矩形 22"/>
          <p:cNvSpPr/>
          <p:nvPr/>
        </p:nvSpPr>
        <p:spPr>
          <a:xfrm>
            <a:off x="1264059" y="7449687"/>
            <a:ext cx="20207500" cy="5078313"/>
          </a:xfrm>
          <a:prstGeom prst="rect">
            <a:avLst/>
          </a:prstGeom>
        </p:spPr>
        <p:txBody>
          <a:bodyPr wrap="square">
            <a:spAutoFit/>
          </a:bodyPr>
          <a:lstStyle/>
          <a:p>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a:solidFill>
                  <a:srgbClr val="2A5CAA"/>
                </a:solidFill>
                <a:latin typeface="楷体" panose="02010609060101010101" pitchFamily="49" charset="-122"/>
                <a:ea typeface="楷体" panose="02010609060101010101" pitchFamily="49" charset="-122"/>
              </a:rPr>
              <a:t>根据图中地球自转方向可知，该</a:t>
            </a:r>
            <a:r>
              <a:rPr lang="zh-CN" altLang="en-US" sz="5400" b="1" dirty="0" smtClean="0">
                <a:solidFill>
                  <a:srgbClr val="2A5CAA"/>
                </a:solidFill>
                <a:latin typeface="楷体" panose="02010609060101010101" pitchFamily="49" charset="-122"/>
                <a:ea typeface="楷体" panose="02010609060101010101" pitchFamily="49" charset="-122"/>
              </a:rPr>
              <a:t>图</a:t>
            </a:r>
            <a:endParaRPr lang="en-US" altLang="zh-CN" sz="5400" b="1" dirty="0" smtClean="0">
              <a:solidFill>
                <a:srgbClr val="2A5CAA"/>
              </a:solidFill>
              <a:latin typeface="楷体" panose="02010609060101010101" pitchFamily="49" charset="-122"/>
              <a:ea typeface="楷体" panose="02010609060101010101" pitchFamily="49" charset="-122"/>
            </a:endParaRPr>
          </a:p>
          <a:p>
            <a:r>
              <a:rPr lang="zh-CN" altLang="en-US" sz="5400" b="1" dirty="0" smtClean="0">
                <a:solidFill>
                  <a:srgbClr val="2A5CAA"/>
                </a:solidFill>
                <a:latin typeface="楷体" panose="02010609060101010101" pitchFamily="49" charset="-122"/>
                <a:ea typeface="楷体" panose="02010609060101010101" pitchFamily="49" charset="-122"/>
              </a:rPr>
              <a:t>为</a:t>
            </a:r>
            <a:r>
              <a:rPr lang="zh-CN" altLang="en-US" sz="5400" b="1" dirty="0">
                <a:solidFill>
                  <a:srgbClr val="2A5CAA"/>
                </a:solidFill>
                <a:latin typeface="楷体" panose="02010609060101010101" pitchFamily="49" charset="-122"/>
                <a:ea typeface="楷体" panose="02010609060101010101" pitchFamily="49" charset="-122"/>
              </a:rPr>
              <a:t>南极点俯视图，①②两地位于同一条</a:t>
            </a:r>
            <a:r>
              <a:rPr lang="zh-CN" altLang="en-US" sz="5400" b="1" dirty="0" smtClean="0">
                <a:solidFill>
                  <a:srgbClr val="2A5CAA"/>
                </a:solidFill>
                <a:latin typeface="楷体" panose="02010609060101010101" pitchFamily="49" charset="-122"/>
                <a:ea typeface="楷体" panose="02010609060101010101" pitchFamily="49" charset="-122"/>
              </a:rPr>
              <a:t>纬</a:t>
            </a:r>
            <a:endParaRPr lang="en-US" altLang="zh-CN" sz="5400" b="1" dirty="0" smtClean="0">
              <a:solidFill>
                <a:srgbClr val="2A5CAA"/>
              </a:solidFill>
              <a:latin typeface="楷体" panose="02010609060101010101" pitchFamily="49" charset="-122"/>
              <a:ea typeface="楷体" panose="02010609060101010101" pitchFamily="49" charset="-122"/>
            </a:endParaRPr>
          </a:p>
          <a:p>
            <a:r>
              <a:rPr lang="zh-CN" altLang="en-US" sz="5400" b="1" dirty="0" smtClean="0">
                <a:solidFill>
                  <a:srgbClr val="2A5CAA"/>
                </a:solidFill>
                <a:latin typeface="楷体" panose="02010609060101010101" pitchFamily="49" charset="-122"/>
                <a:ea typeface="楷体" panose="02010609060101010101" pitchFamily="49" charset="-122"/>
              </a:rPr>
              <a:t>线</a:t>
            </a:r>
            <a:r>
              <a:rPr lang="zh-CN" altLang="en-US" sz="5400" b="1" dirty="0">
                <a:solidFill>
                  <a:srgbClr val="2A5CAA"/>
                </a:solidFill>
                <a:latin typeface="楷体" panose="02010609060101010101" pitchFamily="49" charset="-122"/>
                <a:ea typeface="楷体" panose="02010609060101010101" pitchFamily="49" charset="-122"/>
              </a:rPr>
              <a:t>上，且①②两地</a:t>
            </a:r>
            <a:r>
              <a:rPr lang="zh-CN" altLang="en-US" sz="5400" b="1" dirty="0" smtClean="0">
                <a:solidFill>
                  <a:srgbClr val="2A5CAA"/>
                </a:solidFill>
                <a:latin typeface="楷体" panose="02010609060101010101" pitchFamily="49" charset="-122"/>
                <a:ea typeface="楷体" panose="02010609060101010101" pitchFamily="49" charset="-122"/>
              </a:rPr>
              <a:t>所在的弧</a:t>
            </a:r>
            <a:r>
              <a:rPr lang="zh-CN" altLang="en-US" sz="5400" b="1" dirty="0">
                <a:solidFill>
                  <a:srgbClr val="2A5CAA"/>
                </a:solidFill>
                <a:latin typeface="楷体" panose="02010609060101010101" pitchFamily="49" charset="-122"/>
                <a:ea typeface="楷体" panose="02010609060101010101" pitchFamily="49" charset="-122"/>
              </a:rPr>
              <a:t>为劣弧，</a:t>
            </a:r>
            <a:r>
              <a:rPr lang="zh-CN" altLang="en-US" sz="5400" b="1" dirty="0" smtClean="0">
                <a:solidFill>
                  <a:srgbClr val="2A5CAA"/>
                </a:solidFill>
                <a:latin typeface="楷体" panose="02010609060101010101" pitchFamily="49" charset="-122"/>
                <a:ea typeface="楷体" panose="02010609060101010101" pitchFamily="49" charset="-122"/>
              </a:rPr>
              <a:t>因此判</a:t>
            </a:r>
            <a:endParaRPr lang="en-US" altLang="zh-CN" sz="5400" b="1" dirty="0" smtClean="0">
              <a:solidFill>
                <a:srgbClr val="2A5CAA"/>
              </a:solidFill>
              <a:latin typeface="楷体" panose="02010609060101010101" pitchFamily="49" charset="-122"/>
              <a:ea typeface="楷体" panose="02010609060101010101" pitchFamily="49" charset="-122"/>
            </a:endParaRPr>
          </a:p>
          <a:p>
            <a:r>
              <a:rPr lang="zh-CN" altLang="en-US" sz="5400" b="1" dirty="0" smtClean="0">
                <a:solidFill>
                  <a:srgbClr val="2A5CAA"/>
                </a:solidFill>
                <a:latin typeface="楷体" panose="02010609060101010101" pitchFamily="49" charset="-122"/>
                <a:ea typeface="楷体" panose="02010609060101010101" pitchFamily="49" charset="-122"/>
              </a:rPr>
              <a:t>断</a:t>
            </a:r>
            <a:r>
              <a:rPr lang="zh-CN" altLang="en-US" sz="5400" b="1" dirty="0">
                <a:solidFill>
                  <a:srgbClr val="2A5CAA"/>
                </a:solidFill>
                <a:latin typeface="楷体" panose="02010609060101010101" pitchFamily="49" charset="-122"/>
                <a:ea typeface="楷体" panose="02010609060101010101" pitchFamily="49" charset="-122"/>
              </a:rPr>
              <a:t>②地位于①地的正西方。地球上</a:t>
            </a:r>
            <a:r>
              <a:rPr lang="zh-CN" altLang="en-US" sz="5400" b="1" dirty="0" smtClean="0">
                <a:solidFill>
                  <a:srgbClr val="2A5CAA"/>
                </a:solidFill>
                <a:latin typeface="楷体" panose="02010609060101010101" pitchFamily="49" charset="-122"/>
                <a:ea typeface="楷体" panose="02010609060101010101" pitchFamily="49" charset="-122"/>
              </a:rPr>
              <a:t>两地间</a:t>
            </a:r>
            <a:r>
              <a:rPr lang="zh-CN" altLang="en-US" sz="5400" b="1" dirty="0">
                <a:solidFill>
                  <a:srgbClr val="2A5CAA"/>
                </a:solidFill>
                <a:latin typeface="楷体" panose="02010609060101010101" pitchFamily="49" charset="-122"/>
                <a:ea typeface="楷体" panose="02010609060101010101" pitchFamily="49" charset="-122"/>
              </a:rPr>
              <a:t>的最短航线为过两地和地心的大圆的劣弧，因此①地飞往②地的最短航线是先向西南方，后向西北方，故</a:t>
            </a:r>
            <a:r>
              <a:rPr lang="en-US" altLang="zh-CN" sz="5400" b="1" dirty="0">
                <a:solidFill>
                  <a:srgbClr val="2A5CAA"/>
                </a:solidFill>
                <a:latin typeface="楷体" panose="02010609060101010101" pitchFamily="49" charset="-122"/>
                <a:ea typeface="楷体" panose="02010609060101010101" pitchFamily="49" charset="-122"/>
              </a:rPr>
              <a:t>D</a:t>
            </a:r>
            <a:r>
              <a:rPr lang="zh-CN" altLang="en-US" sz="5400" b="1" dirty="0">
                <a:solidFill>
                  <a:srgbClr val="2A5CAA"/>
                </a:solidFill>
                <a:latin typeface="楷体" panose="02010609060101010101" pitchFamily="49" charset="-122"/>
                <a:ea typeface="楷体" panose="02010609060101010101" pitchFamily="49" charset="-122"/>
              </a:rPr>
              <a:t>项正确。</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0650" y="3393000"/>
            <a:ext cx="5286375" cy="635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18935650" y="2130753"/>
            <a:ext cx="534121" cy="947247"/>
          </a:xfrm>
          <a:prstGeom prst="rect">
            <a:avLst/>
          </a:prstGeom>
        </p:spPr>
        <p:txBody>
          <a:bodyPr wrap="non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D</a:t>
            </a:r>
            <a:endParaRPr lang="zh-CN" altLang="en-US" sz="48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对角圆角矩形 36"/>
          <p:cNvSpPr/>
          <p:nvPr/>
        </p:nvSpPr>
        <p:spPr>
          <a:xfrm>
            <a:off x="1295650" y="657107"/>
            <a:ext cx="3420000" cy="900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4" name="文本框 5"/>
          <p:cNvSpPr txBox="1"/>
          <p:nvPr/>
        </p:nvSpPr>
        <p:spPr>
          <a:xfrm>
            <a:off x="1835650" y="603000"/>
            <a:ext cx="2396810" cy="954107"/>
          </a:xfrm>
          <a:prstGeom prst="rect">
            <a:avLst/>
          </a:prstGeom>
          <a:noFill/>
        </p:spPr>
        <p:txBody>
          <a:bodyPr wrap="none" rtlCol="0" anchor="ctr" anchorCtr="1">
            <a:spAutoFit/>
          </a:bodyPr>
          <a:lstStyle/>
          <a:p>
            <a:r>
              <a:rPr lang="zh-CN" altLang="en-US" sz="5600" b="1" dirty="0">
                <a:solidFill>
                  <a:schemeClr val="bg1"/>
                </a:solidFill>
                <a:latin typeface="黑体" panose="02010609060101010101" pitchFamily="49" charset="-122"/>
                <a:ea typeface="黑体" panose="02010609060101010101" pitchFamily="49" charset="-122"/>
              </a:rPr>
              <a:t>小提示</a:t>
            </a:r>
          </a:p>
        </p:txBody>
      </p:sp>
      <p:sp>
        <p:nvSpPr>
          <p:cNvPr id="2" name="文本框 1"/>
          <p:cNvSpPr txBox="1"/>
          <p:nvPr/>
        </p:nvSpPr>
        <p:spPr>
          <a:xfrm>
            <a:off x="2105650" y="2071069"/>
            <a:ext cx="19935000" cy="1747401"/>
          </a:xfrm>
          <a:prstGeom prst="rect">
            <a:avLst/>
          </a:prstGeom>
          <a:noFill/>
        </p:spPr>
        <p:txBody>
          <a:bodyPr wrap="square" rtlCol="0">
            <a:spAutoFit/>
          </a:bodyPr>
          <a:lstStyle/>
          <a:p>
            <a:pPr indent="457200">
              <a:lnSpc>
                <a:spcPct val="120000"/>
              </a:lnSpc>
            </a:pPr>
            <a:r>
              <a:rPr lang="en-US" altLang="zh-CN" sz="4800" b="1" dirty="0" smtClean="0">
                <a:latin typeface="楷体" panose="02010609060101010101" pitchFamily="49" charset="-122"/>
                <a:ea typeface="楷体" panose="02010609060101010101" pitchFamily="49" charset="-122"/>
              </a:rPr>
              <a:t>    </a:t>
            </a:r>
            <a:r>
              <a:rPr lang="zh-CN" altLang="zh-CN" sz="4800" b="1" dirty="0">
                <a:latin typeface="楷体" panose="02010609060101010101" pitchFamily="49" charset="-122"/>
                <a:ea typeface="楷体" panose="02010609060101010101" pitchFamily="49" charset="-122"/>
              </a:rPr>
              <a:t>在判断飞行方向时，首先需明确两地的相对位置，然后再判断其最短航线。地球上两地间的最短航线为过两地和地心的大圆的劣弧。</a:t>
            </a:r>
          </a:p>
        </p:txBody>
      </p:sp>
      <p:sp>
        <p:nvSpPr>
          <p:cNvPr id="17" name="TextBox 10"/>
          <p:cNvSpPr txBox="1"/>
          <p:nvPr/>
        </p:nvSpPr>
        <p:spPr>
          <a:xfrm>
            <a:off x="5165649" y="6093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最短航线的判断方法</a:t>
            </a:r>
          </a:p>
        </p:txBody>
      </p:sp>
      <p:sp>
        <p:nvSpPr>
          <p:cNvPr id="18" name="对角圆角矩形 29"/>
          <p:cNvSpPr/>
          <p:nvPr/>
        </p:nvSpPr>
        <p:spPr>
          <a:xfrm>
            <a:off x="1223278" y="6048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9" name="对角圆角矩形 35"/>
          <p:cNvSpPr/>
          <p:nvPr/>
        </p:nvSpPr>
        <p:spPr>
          <a:xfrm>
            <a:off x="1223278" y="6048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20" name="文本框 5"/>
          <p:cNvSpPr txBox="1"/>
          <p:nvPr/>
        </p:nvSpPr>
        <p:spPr>
          <a:xfrm>
            <a:off x="1260385" y="5958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sp>
        <p:nvSpPr>
          <p:cNvPr id="22" name="文本框 21"/>
          <p:cNvSpPr txBox="1"/>
          <p:nvPr/>
        </p:nvSpPr>
        <p:spPr>
          <a:xfrm>
            <a:off x="2105649" y="7580692"/>
            <a:ext cx="19406201" cy="3637919"/>
          </a:xfrm>
          <a:prstGeom prst="rect">
            <a:avLst/>
          </a:prstGeom>
          <a:noFill/>
        </p:spPr>
        <p:txBody>
          <a:bodyPr wrap="square" rtlCol="0">
            <a:spAutoFit/>
          </a:bodyPr>
          <a:lstStyle/>
          <a:p>
            <a:pPr indent="457200">
              <a:lnSpc>
                <a:spcPct val="120000"/>
              </a:lnSpc>
            </a:pPr>
            <a:r>
              <a:rPr lang="zh-CN" altLang="en-US" sz="4800" b="1" dirty="0">
                <a:latin typeface="楷体" panose="02010609060101010101" pitchFamily="49" charset="-122"/>
                <a:ea typeface="楷体" panose="02010609060101010101" pitchFamily="49" charset="-122"/>
              </a:rPr>
              <a:t> </a:t>
            </a:r>
            <a:r>
              <a:rPr lang="zh-CN" altLang="en-US" sz="4800" b="1" dirty="0" smtClean="0">
                <a:latin typeface="楷体" panose="02010609060101010101" pitchFamily="49" charset="-122"/>
                <a:ea typeface="楷体" panose="02010609060101010101" pitchFamily="49" charset="-122"/>
              </a:rPr>
              <a:t>    球面</a:t>
            </a:r>
            <a:r>
              <a:rPr lang="zh-CN" altLang="en-US" sz="4800" b="1" dirty="0">
                <a:latin typeface="楷体" panose="02010609060101010101" pitchFamily="49" charset="-122"/>
                <a:ea typeface="楷体" panose="02010609060101010101" pitchFamily="49" charset="-122"/>
              </a:rPr>
              <a:t>上两点间的最短距离为球面上过两点大圆的劣弧长，因此地球表面两地间的最短航线就是过两地的大圆的劣弧。大圆的确定是以球心为圆心过两点的圆。</a:t>
            </a:r>
            <a:r>
              <a:rPr lang="zh-CN" altLang="en-US" sz="4800" b="1" dirty="0" smtClean="0">
                <a:latin typeface="楷体" panose="02010609060101010101" pitchFamily="49" charset="-122"/>
                <a:ea typeface="楷体" panose="02010609060101010101" pitchFamily="49" charset="-122"/>
              </a:rPr>
              <a:t>常见的大圆有赤道、经线圈、晨昏圈等。具体分类如下：</a:t>
            </a:r>
            <a:endParaRPr lang="zh-CN" altLang="en-US" sz="4800" b="1" dirty="0">
              <a:latin typeface="楷体" panose="02010609060101010101" pitchFamily="49" charset="-122"/>
              <a:ea typeface="楷体" panose="02010609060101010101" pitchFamily="49" charset="-122"/>
            </a:endParaRPr>
          </a:p>
        </p:txBody>
      </p:sp>
      <p:pic>
        <p:nvPicPr>
          <p:cNvPr id="13" name="图片 12">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1" name="TextBox 10"/>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最短航线的判断方法</a:t>
            </a:r>
          </a:p>
        </p:txBody>
      </p:sp>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grpSp>
        <p:nvGrpSpPr>
          <p:cNvPr id="26" name="组合 25"/>
          <p:cNvGrpSpPr/>
          <p:nvPr/>
        </p:nvGrpSpPr>
        <p:grpSpPr>
          <a:xfrm>
            <a:off x="4265650" y="2016670"/>
            <a:ext cx="7020000" cy="10490931"/>
            <a:chOff x="4265650" y="2016670"/>
            <a:chExt cx="7020000" cy="10490931"/>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92" y="4698000"/>
              <a:ext cx="4816550" cy="6178070"/>
            </a:xfrm>
            <a:prstGeom prst="rect">
              <a:avLst/>
            </a:prstGeom>
          </p:spPr>
        </p:pic>
        <p:sp>
          <p:nvSpPr>
            <p:cNvPr id="14" name="文本框 13"/>
            <p:cNvSpPr txBox="1"/>
            <p:nvPr/>
          </p:nvSpPr>
          <p:spPr>
            <a:xfrm>
              <a:off x="4265650" y="2016670"/>
              <a:ext cx="7020000" cy="2422010"/>
            </a:xfrm>
            <a:prstGeom prst="rect">
              <a:avLst/>
            </a:prstGeom>
            <a:noFill/>
          </p:spPr>
          <p:txBody>
            <a:bodyPr wrap="square" rtlCol="0">
              <a:spAutoFit/>
            </a:bodyPr>
            <a:lstStyle/>
            <a:p>
              <a:pPr>
                <a:lnSpc>
                  <a:spcPct val="120000"/>
                </a:lnSpc>
              </a:pPr>
              <a:r>
                <a:rPr lang="en-US" altLang="zh-CN" sz="4400" b="1" dirty="0">
                  <a:latin typeface="楷体" panose="02010609060101010101" pitchFamily="49" charset="-122"/>
                  <a:ea typeface="楷体" panose="02010609060101010101" pitchFamily="49" charset="-122"/>
                </a:rPr>
                <a:t>1.</a:t>
              </a:r>
              <a:r>
                <a:rPr lang="zh-CN" altLang="en-US" sz="4400" b="1" dirty="0">
                  <a:latin typeface="楷体" panose="02010609060101010101" pitchFamily="49" charset="-122"/>
                  <a:ea typeface="楷体" panose="02010609060101010101" pitchFamily="49" charset="-122"/>
                </a:rPr>
                <a:t> 两地位于同一经线上，则最短航线为两地之间的经线长，航向为正南或正北。</a:t>
              </a:r>
            </a:p>
          </p:txBody>
        </p:sp>
        <p:sp>
          <p:nvSpPr>
            <p:cNvPr id="15" name="矩形 14"/>
            <p:cNvSpPr/>
            <p:nvPr/>
          </p:nvSpPr>
          <p:spPr>
            <a:xfrm>
              <a:off x="4265650" y="10898121"/>
              <a:ext cx="7020000" cy="1609480"/>
            </a:xfrm>
            <a:prstGeom prst="rect">
              <a:avLst/>
            </a:prstGeom>
          </p:spPr>
          <p:txBody>
            <a:bodyPr wrap="square">
              <a:spAutoFit/>
            </a:bodyPr>
            <a:lstStyle/>
            <a:p>
              <a:pPr>
                <a:lnSpc>
                  <a:spcPct val="120000"/>
                </a:lnSpc>
              </a:pPr>
              <a:r>
                <a:rPr lang="zh-CN" altLang="en-US" sz="4400" b="1" dirty="0">
                  <a:solidFill>
                    <a:srgbClr val="E71F19"/>
                  </a:solidFill>
                  <a:latin typeface="楷体" panose="02010609060101010101" pitchFamily="49" charset="-122"/>
                  <a:ea typeface="楷体" panose="02010609060101010101" pitchFamily="49" charset="-122"/>
                </a:rPr>
                <a:t>注意：</a:t>
              </a:r>
              <a:r>
                <a:rPr lang="zh-CN" altLang="en-US" sz="4400" b="1" dirty="0">
                  <a:latin typeface="楷体" panose="02010609060101010101" pitchFamily="49" charset="-122"/>
                  <a:ea typeface="楷体" panose="02010609060101010101" pitchFamily="49" charset="-122"/>
                </a:rPr>
                <a:t>若图中起点和终点互换，则航向为正南。</a:t>
              </a:r>
            </a:p>
          </p:txBody>
        </p:sp>
      </p:grpSp>
      <p:grpSp>
        <p:nvGrpSpPr>
          <p:cNvPr id="27" name="组合 26"/>
          <p:cNvGrpSpPr/>
          <p:nvPr/>
        </p:nvGrpSpPr>
        <p:grpSpPr>
          <a:xfrm>
            <a:off x="13364519" y="2016670"/>
            <a:ext cx="7028604" cy="10863340"/>
            <a:chOff x="13364519" y="2016670"/>
            <a:chExt cx="7028604" cy="10863340"/>
          </a:xfrm>
        </p:grpSpPr>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9103" y="4672595"/>
              <a:ext cx="4970832" cy="5605405"/>
            </a:xfrm>
            <a:prstGeom prst="rect">
              <a:avLst/>
            </a:prstGeom>
          </p:spPr>
        </p:pic>
        <p:sp>
          <p:nvSpPr>
            <p:cNvPr id="22" name="文本框 21"/>
            <p:cNvSpPr txBox="1"/>
            <p:nvPr/>
          </p:nvSpPr>
          <p:spPr>
            <a:xfrm>
              <a:off x="13364519" y="2016670"/>
              <a:ext cx="7020000" cy="2422010"/>
            </a:xfrm>
            <a:prstGeom prst="rect">
              <a:avLst/>
            </a:prstGeom>
            <a:noFill/>
          </p:spPr>
          <p:txBody>
            <a:bodyPr wrap="square" rtlCol="0">
              <a:spAutoFit/>
            </a:bodyPr>
            <a:lstStyle/>
            <a:p>
              <a:pPr>
                <a:lnSpc>
                  <a:spcPct val="120000"/>
                </a:lnSpc>
              </a:pPr>
              <a:r>
                <a:rPr lang="en-US" altLang="zh-CN" sz="4400" b="1" dirty="0">
                  <a:latin typeface="楷体" panose="02010609060101010101" pitchFamily="49" charset="-122"/>
                  <a:ea typeface="楷体" panose="02010609060101010101" pitchFamily="49" charset="-122"/>
                </a:rPr>
                <a:t>2. </a:t>
              </a:r>
              <a:r>
                <a:rPr lang="zh-CN" altLang="en-US" sz="4400" b="1" dirty="0">
                  <a:latin typeface="楷体" panose="02010609060101010101" pitchFamily="49" charset="-122"/>
                  <a:ea typeface="楷体" panose="02010609060101010101" pitchFamily="49" charset="-122"/>
                </a:rPr>
                <a:t>两地经度差为</a:t>
              </a:r>
              <a:r>
                <a:rPr lang="en-US" altLang="zh-CN" sz="4400" b="1" dirty="0">
                  <a:latin typeface="楷体" panose="02010609060101010101" pitchFamily="49" charset="-122"/>
                  <a:ea typeface="楷体" panose="02010609060101010101" pitchFamily="49" charset="-122"/>
                </a:rPr>
                <a:t>180°</a:t>
              </a:r>
              <a:r>
                <a:rPr lang="zh-CN" altLang="en-US" sz="4400" b="1" dirty="0">
                  <a:latin typeface="楷体" panose="02010609060101010101" pitchFamily="49" charset="-122"/>
                  <a:ea typeface="楷体" panose="02010609060101010101" pitchFamily="49" charset="-122"/>
                </a:rPr>
                <a:t>， 则最短航线为过极点的劣弧长。</a:t>
              </a:r>
            </a:p>
          </p:txBody>
        </p:sp>
        <p:sp>
          <p:nvSpPr>
            <p:cNvPr id="23" name="矩形 22"/>
            <p:cNvSpPr/>
            <p:nvPr/>
          </p:nvSpPr>
          <p:spPr>
            <a:xfrm>
              <a:off x="13373123" y="10458000"/>
              <a:ext cx="7020000" cy="2422010"/>
            </a:xfrm>
            <a:prstGeom prst="rect">
              <a:avLst/>
            </a:prstGeom>
          </p:spPr>
          <p:txBody>
            <a:bodyPr wrap="square">
              <a:spAutoFit/>
            </a:bodyPr>
            <a:lstStyle/>
            <a:p>
              <a:pPr>
                <a:lnSpc>
                  <a:spcPct val="120000"/>
                </a:lnSpc>
              </a:pPr>
              <a:r>
                <a:rPr lang="zh-CN" altLang="en-US" sz="4400" b="1" dirty="0">
                  <a:solidFill>
                    <a:srgbClr val="E71F19"/>
                  </a:solidFill>
                  <a:latin typeface="楷体" panose="02010609060101010101" pitchFamily="49" charset="-122"/>
                  <a:ea typeface="楷体" panose="02010609060101010101" pitchFamily="49" charset="-122"/>
                </a:rPr>
                <a:t>注意：</a:t>
              </a:r>
              <a:r>
                <a:rPr lang="zh-CN" altLang="en-US" sz="4400" b="1" dirty="0">
                  <a:latin typeface="楷体" panose="02010609060101010101" pitchFamily="49" charset="-122"/>
                  <a:ea typeface="楷体" panose="02010609060101010101" pitchFamily="49" charset="-122"/>
                </a:rPr>
                <a:t>若图中起点和终点互换，航向还是先向北，过北极点后再向南。</a:t>
              </a:r>
            </a:p>
          </p:txBody>
        </p:sp>
        <p:grpSp>
          <p:nvGrpSpPr>
            <p:cNvPr id="25" name="组合 24"/>
            <p:cNvGrpSpPr/>
            <p:nvPr/>
          </p:nvGrpSpPr>
          <p:grpSpPr>
            <a:xfrm>
              <a:off x="14750650" y="3817551"/>
              <a:ext cx="4609285" cy="782963"/>
              <a:chOff x="14750650" y="3817551"/>
              <a:chExt cx="4609285" cy="782963"/>
            </a:xfrm>
          </p:grpSpPr>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50650" y="3817551"/>
                <a:ext cx="4609285" cy="782963"/>
              </a:xfrm>
              <a:prstGeom prst="rect">
                <a:avLst/>
              </a:prstGeom>
            </p:spPr>
          </p:pic>
          <p:sp>
            <p:nvSpPr>
              <p:cNvPr id="24" name="矩形 23"/>
              <p:cNvSpPr/>
              <p:nvPr/>
            </p:nvSpPr>
            <p:spPr>
              <a:xfrm>
                <a:off x="14849294" y="3885867"/>
                <a:ext cx="4411996" cy="668837"/>
              </a:xfrm>
              <a:prstGeom prst="rect">
                <a:avLst/>
              </a:prstGeom>
            </p:spPr>
            <p:txBody>
              <a:bodyPr wrap="square">
                <a:spAutoFit/>
              </a:bodyPr>
              <a:lstStyle/>
              <a:p>
                <a:pPr>
                  <a:lnSpc>
                    <a:spcPct val="120000"/>
                  </a:lnSpc>
                </a:pPr>
                <a:r>
                  <a:rPr lang="zh-CN" altLang="en-US" b="1" dirty="0">
                    <a:latin typeface="楷体" panose="02010609060101010101" pitchFamily="49" charset="-122"/>
                    <a:ea typeface="楷体" panose="02010609060101010101" pitchFamily="49" charset="-122"/>
                  </a:rPr>
                  <a:t>a.两地同位于北半球</a:t>
                </a: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77211" y="2016670"/>
            <a:ext cx="7028604" cy="10863340"/>
            <a:chOff x="4277211" y="2016670"/>
            <a:chExt cx="7028604" cy="10863340"/>
          </a:xfrm>
        </p:grpSpPr>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795" y="4697039"/>
              <a:ext cx="4970832" cy="5556517"/>
            </a:xfrm>
            <a:prstGeom prst="rect">
              <a:avLst/>
            </a:prstGeom>
          </p:spPr>
        </p:pic>
        <p:sp>
          <p:nvSpPr>
            <p:cNvPr id="26" name="文本框 25"/>
            <p:cNvSpPr txBox="1"/>
            <p:nvPr/>
          </p:nvSpPr>
          <p:spPr>
            <a:xfrm>
              <a:off x="4277211" y="2016670"/>
              <a:ext cx="7020000" cy="2422010"/>
            </a:xfrm>
            <a:prstGeom prst="rect">
              <a:avLst/>
            </a:prstGeom>
            <a:noFill/>
          </p:spPr>
          <p:txBody>
            <a:bodyPr wrap="square" rtlCol="0">
              <a:spAutoFit/>
            </a:bodyPr>
            <a:lstStyle/>
            <a:p>
              <a:pPr>
                <a:lnSpc>
                  <a:spcPct val="120000"/>
                </a:lnSpc>
              </a:pPr>
              <a:r>
                <a:rPr lang="en-US" altLang="zh-CN" sz="4400" b="1" dirty="0">
                  <a:latin typeface="楷体" panose="02010609060101010101" pitchFamily="49" charset="-122"/>
                  <a:ea typeface="楷体" panose="02010609060101010101" pitchFamily="49" charset="-122"/>
                </a:rPr>
                <a:t>2. </a:t>
              </a:r>
              <a:r>
                <a:rPr lang="zh-CN" altLang="en-US" sz="4400" b="1" dirty="0">
                  <a:latin typeface="楷体" panose="02010609060101010101" pitchFamily="49" charset="-122"/>
                  <a:ea typeface="楷体" panose="02010609060101010101" pitchFamily="49" charset="-122"/>
                </a:rPr>
                <a:t>两地经度差为</a:t>
              </a:r>
              <a:r>
                <a:rPr lang="en-US" altLang="zh-CN" sz="4400" b="1" dirty="0">
                  <a:latin typeface="楷体" panose="02010609060101010101" pitchFamily="49" charset="-122"/>
                  <a:ea typeface="楷体" panose="02010609060101010101" pitchFamily="49" charset="-122"/>
                </a:rPr>
                <a:t>180°</a:t>
              </a:r>
              <a:r>
                <a:rPr lang="zh-CN" altLang="en-US" sz="4400" b="1" dirty="0">
                  <a:latin typeface="楷体" panose="02010609060101010101" pitchFamily="49" charset="-122"/>
                  <a:ea typeface="楷体" panose="02010609060101010101" pitchFamily="49" charset="-122"/>
                </a:rPr>
                <a:t>， 则最短航线为过极点的劣弧长。</a:t>
              </a:r>
            </a:p>
          </p:txBody>
        </p:sp>
        <p:sp>
          <p:nvSpPr>
            <p:cNvPr id="27" name="矩形 26"/>
            <p:cNvSpPr/>
            <p:nvPr/>
          </p:nvSpPr>
          <p:spPr>
            <a:xfrm>
              <a:off x="4285815" y="10458000"/>
              <a:ext cx="7020000" cy="2422010"/>
            </a:xfrm>
            <a:prstGeom prst="rect">
              <a:avLst/>
            </a:prstGeom>
          </p:spPr>
          <p:txBody>
            <a:bodyPr wrap="square">
              <a:spAutoFit/>
            </a:bodyPr>
            <a:lstStyle/>
            <a:p>
              <a:pPr>
                <a:lnSpc>
                  <a:spcPct val="120000"/>
                </a:lnSpc>
              </a:pPr>
              <a:r>
                <a:rPr lang="zh-CN" altLang="en-US" sz="4400" b="1" dirty="0">
                  <a:solidFill>
                    <a:srgbClr val="E71F19"/>
                  </a:solidFill>
                  <a:latin typeface="楷体" panose="02010609060101010101" pitchFamily="49" charset="-122"/>
                  <a:ea typeface="楷体" panose="02010609060101010101" pitchFamily="49" charset="-122"/>
                </a:rPr>
                <a:t>注意：</a:t>
              </a:r>
              <a:r>
                <a:rPr lang="zh-CN" altLang="en-US" sz="4400" b="1" dirty="0">
                  <a:latin typeface="楷体" panose="02010609060101010101" pitchFamily="49" charset="-122"/>
                  <a:ea typeface="楷体" panose="02010609060101010101" pitchFamily="49" charset="-122"/>
                </a:rPr>
                <a:t>若图中起点和终点互换，航向还是先向南，过南极点后再向北。</a:t>
              </a:r>
            </a:p>
          </p:txBody>
        </p:sp>
        <p:grpSp>
          <p:nvGrpSpPr>
            <p:cNvPr id="28" name="组合 27"/>
            <p:cNvGrpSpPr/>
            <p:nvPr/>
          </p:nvGrpSpPr>
          <p:grpSpPr>
            <a:xfrm>
              <a:off x="5663342" y="3817551"/>
              <a:ext cx="4609285" cy="782963"/>
              <a:chOff x="14750650" y="3817551"/>
              <a:chExt cx="4609285" cy="782963"/>
            </a:xfrm>
          </p:grpSpPr>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0650" y="3817551"/>
                <a:ext cx="4609285" cy="782963"/>
              </a:xfrm>
              <a:prstGeom prst="rect">
                <a:avLst/>
              </a:prstGeom>
            </p:spPr>
          </p:pic>
          <p:sp>
            <p:nvSpPr>
              <p:cNvPr id="30" name="矩形 29"/>
              <p:cNvSpPr/>
              <p:nvPr/>
            </p:nvSpPr>
            <p:spPr>
              <a:xfrm>
                <a:off x="14849294" y="3885867"/>
                <a:ext cx="4411996" cy="668837"/>
              </a:xfrm>
              <a:prstGeom prst="rect">
                <a:avLst/>
              </a:prstGeom>
            </p:spPr>
            <p:txBody>
              <a:bodyPr wrap="square">
                <a:spAutoFit/>
              </a:bodyPr>
              <a:lstStyle/>
              <a:p>
                <a:pPr>
                  <a:lnSpc>
                    <a:spcPct val="120000"/>
                  </a:lnSpc>
                </a:pPr>
                <a:r>
                  <a:rPr lang="en-US" altLang="zh-CN" b="1" dirty="0">
                    <a:latin typeface="楷体" panose="02010609060101010101" pitchFamily="49" charset="-122"/>
                    <a:ea typeface="楷体" panose="02010609060101010101" pitchFamily="49" charset="-122"/>
                  </a:rPr>
                  <a:t>b</a:t>
                </a:r>
                <a:r>
                  <a:rPr lang="zh-CN" altLang="en-US" b="1" dirty="0">
                    <a:latin typeface="楷体" panose="02010609060101010101" pitchFamily="49" charset="-122"/>
                    <a:ea typeface="楷体" panose="02010609060101010101" pitchFamily="49" charset="-122"/>
                  </a:rPr>
                  <a:t>.两地同位于南半球</a:t>
                </a:r>
              </a:p>
            </p:txBody>
          </p:sp>
        </p:grpSp>
      </p:grpSp>
      <p:pic>
        <p:nvPicPr>
          <p:cNvPr id="52" name="图片 51">
            <a:hlinkClick r:id="" action="ppaction://hlinkshowjump?jump=firstslid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1" name="TextBox 10"/>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最短航线的判断方法</a:t>
            </a:r>
          </a:p>
        </p:txBody>
      </p:sp>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grpSp>
        <p:nvGrpSpPr>
          <p:cNvPr id="3" name="组合 2"/>
          <p:cNvGrpSpPr/>
          <p:nvPr/>
        </p:nvGrpSpPr>
        <p:grpSpPr>
          <a:xfrm>
            <a:off x="13215568" y="2016670"/>
            <a:ext cx="7674890" cy="10863340"/>
            <a:chOff x="13215568" y="2016670"/>
            <a:chExt cx="7674890" cy="10863340"/>
          </a:xfrm>
        </p:grpSpPr>
        <p:sp>
          <p:nvSpPr>
            <p:cNvPr id="31" name="矩形 30"/>
            <p:cNvSpPr/>
            <p:nvPr/>
          </p:nvSpPr>
          <p:spPr>
            <a:xfrm>
              <a:off x="13215568" y="10458000"/>
              <a:ext cx="7674890" cy="2422010"/>
            </a:xfrm>
            <a:prstGeom prst="rect">
              <a:avLst/>
            </a:prstGeom>
          </p:spPr>
          <p:txBody>
            <a:bodyPr wrap="square">
              <a:spAutoFit/>
            </a:bodyPr>
            <a:lstStyle/>
            <a:p>
              <a:pPr>
                <a:lnSpc>
                  <a:spcPct val="120000"/>
                </a:lnSpc>
              </a:pPr>
              <a:r>
                <a:rPr lang="zh-CN" altLang="en-US" sz="4400" b="1" dirty="0">
                  <a:solidFill>
                    <a:srgbClr val="E71F19"/>
                  </a:solidFill>
                  <a:latin typeface="楷体" panose="02010609060101010101" pitchFamily="49" charset="-122"/>
                  <a:ea typeface="楷体" panose="02010609060101010101" pitchFamily="49" charset="-122"/>
                </a:rPr>
                <a:t>注意：</a:t>
              </a:r>
              <a:r>
                <a:rPr lang="zh-CN" altLang="en-US" sz="4400" b="1" dirty="0">
                  <a:latin typeface="楷体" panose="02010609060101010101" pitchFamily="49" charset="-122"/>
                  <a:ea typeface="楷体" panose="02010609060101010101" pitchFamily="49" charset="-122"/>
                </a:rPr>
                <a:t>若图中起点和终点互换，则航向不变 ；若起点和终点位于极点时，航向不变或相反。</a:t>
              </a:r>
            </a:p>
          </p:txBody>
        </p:sp>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40983" y="4766494"/>
              <a:ext cx="6874585" cy="5646506"/>
            </a:xfrm>
            <a:prstGeom prst="rect">
              <a:avLst/>
            </a:prstGeom>
          </p:spPr>
        </p:pic>
        <p:sp>
          <p:nvSpPr>
            <p:cNvPr id="33" name="文本框 32"/>
            <p:cNvSpPr txBox="1"/>
            <p:nvPr/>
          </p:nvSpPr>
          <p:spPr>
            <a:xfrm>
              <a:off x="13397018" y="2016670"/>
              <a:ext cx="7020000" cy="2422010"/>
            </a:xfrm>
            <a:prstGeom prst="rect">
              <a:avLst/>
            </a:prstGeom>
            <a:noFill/>
          </p:spPr>
          <p:txBody>
            <a:bodyPr wrap="square" rtlCol="0">
              <a:spAutoFit/>
            </a:bodyPr>
            <a:lstStyle/>
            <a:p>
              <a:pPr>
                <a:lnSpc>
                  <a:spcPct val="120000"/>
                </a:lnSpc>
              </a:pPr>
              <a:r>
                <a:rPr lang="en-US" altLang="zh-CN" sz="4400" b="1" dirty="0">
                  <a:latin typeface="楷体" panose="02010609060101010101" pitchFamily="49" charset="-122"/>
                  <a:ea typeface="楷体" panose="02010609060101010101" pitchFamily="49" charset="-122"/>
                </a:rPr>
                <a:t>2. </a:t>
              </a:r>
              <a:r>
                <a:rPr lang="zh-CN" altLang="en-US" sz="4400" b="1" dirty="0">
                  <a:latin typeface="楷体" panose="02010609060101010101" pitchFamily="49" charset="-122"/>
                  <a:ea typeface="楷体" panose="02010609060101010101" pitchFamily="49" charset="-122"/>
                </a:rPr>
                <a:t>两地经度差为</a:t>
              </a:r>
              <a:r>
                <a:rPr lang="en-US" altLang="zh-CN" sz="4400" b="1" dirty="0">
                  <a:latin typeface="楷体" panose="02010609060101010101" pitchFamily="49" charset="-122"/>
                  <a:ea typeface="楷体" panose="02010609060101010101" pitchFamily="49" charset="-122"/>
                </a:rPr>
                <a:t>180°</a:t>
              </a:r>
              <a:r>
                <a:rPr lang="zh-CN" altLang="en-US" sz="4400" b="1" dirty="0">
                  <a:latin typeface="楷体" panose="02010609060101010101" pitchFamily="49" charset="-122"/>
                  <a:ea typeface="楷体" panose="02010609060101010101" pitchFamily="49" charset="-122"/>
                </a:rPr>
                <a:t>， 则最短航线为过极点的劣弧长。</a:t>
              </a:r>
            </a:p>
          </p:txBody>
        </p:sp>
        <p:grpSp>
          <p:nvGrpSpPr>
            <p:cNvPr id="34" name="组合 33"/>
            <p:cNvGrpSpPr/>
            <p:nvPr/>
          </p:nvGrpSpPr>
          <p:grpSpPr>
            <a:xfrm>
              <a:off x="14295567" y="3817551"/>
              <a:ext cx="5260436" cy="1401951"/>
              <a:chOff x="14750650" y="3817551"/>
              <a:chExt cx="5260436" cy="1401951"/>
            </a:xfrm>
          </p:grpSpPr>
          <p:pic>
            <p:nvPicPr>
              <p:cNvPr id="35" name="图片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0650" y="3817551"/>
                <a:ext cx="5206793" cy="782963"/>
              </a:xfrm>
              <a:prstGeom prst="rect">
                <a:avLst/>
              </a:prstGeom>
            </p:spPr>
          </p:pic>
          <p:sp>
            <p:nvSpPr>
              <p:cNvPr id="36" name="矩形 35"/>
              <p:cNvSpPr/>
              <p:nvPr/>
            </p:nvSpPr>
            <p:spPr>
              <a:xfrm>
                <a:off x="14849294" y="3885867"/>
                <a:ext cx="5161792" cy="1333635"/>
              </a:xfrm>
              <a:prstGeom prst="rect">
                <a:avLst/>
              </a:prstGeom>
            </p:spPr>
            <p:txBody>
              <a:bodyPr wrap="square">
                <a:spAutoFit/>
              </a:bodyPr>
              <a:lstStyle/>
              <a:p>
                <a:pPr>
                  <a:lnSpc>
                    <a:spcPct val="120000"/>
                  </a:lnSpc>
                </a:pPr>
                <a:r>
                  <a:rPr lang="en-US" altLang="zh-CN" b="1" dirty="0">
                    <a:latin typeface="楷体" panose="02010609060101010101" pitchFamily="49" charset="-122"/>
                    <a:ea typeface="楷体" panose="02010609060101010101" pitchFamily="49" charset="-122"/>
                  </a:rPr>
                  <a:t>c</a:t>
                </a:r>
                <a:r>
                  <a:rPr lang="zh-CN" altLang="en-US" b="1" dirty="0">
                    <a:latin typeface="楷体" panose="02010609060101010101" pitchFamily="49" charset="-122"/>
                    <a:ea typeface="楷体" panose="02010609060101010101" pitchFamily="49" charset="-122"/>
                  </a:rPr>
                  <a:t>.两地分别位于南北半球</a:t>
                </a: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267100" y="2016670"/>
            <a:ext cx="7453561" cy="10561662"/>
            <a:chOff x="4267100" y="2016670"/>
            <a:chExt cx="7453561" cy="10561662"/>
          </a:xfrm>
        </p:grpSpPr>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306" y="5099978"/>
              <a:ext cx="4359326" cy="5556517"/>
            </a:xfrm>
            <a:prstGeom prst="rect">
              <a:avLst/>
            </a:prstGeom>
          </p:spPr>
        </p:pic>
        <p:sp>
          <p:nvSpPr>
            <p:cNvPr id="26" name="文本框 25"/>
            <p:cNvSpPr txBox="1"/>
            <p:nvPr/>
          </p:nvSpPr>
          <p:spPr>
            <a:xfrm>
              <a:off x="4267100" y="2016670"/>
              <a:ext cx="7453561" cy="1609480"/>
            </a:xfrm>
            <a:prstGeom prst="rect">
              <a:avLst/>
            </a:prstGeom>
            <a:noFill/>
          </p:spPr>
          <p:txBody>
            <a:bodyPr wrap="square" rtlCol="0">
              <a:spAutoFit/>
            </a:bodyPr>
            <a:lstStyle/>
            <a:p>
              <a:pPr>
                <a:lnSpc>
                  <a:spcPct val="120000"/>
                </a:lnSpc>
              </a:pPr>
              <a:r>
                <a:rPr lang="en-US" altLang="zh-CN" sz="4400" b="1" dirty="0">
                  <a:latin typeface="楷体" panose="02010609060101010101" pitchFamily="49" charset="-122"/>
                  <a:ea typeface="楷体" panose="02010609060101010101" pitchFamily="49" charset="-122"/>
                </a:rPr>
                <a:t>3.</a:t>
              </a:r>
              <a:r>
                <a:rPr lang="zh-CN" altLang="en-US" sz="4400" b="1" dirty="0">
                  <a:latin typeface="楷体" panose="02010609060101010101" pitchFamily="49" charset="-122"/>
                  <a:ea typeface="楷体" panose="02010609060101010101" pitchFamily="49" charset="-122"/>
                </a:rPr>
                <a:t>两地经度差不</a:t>
              </a:r>
              <a:r>
                <a:rPr lang="zh-CN" altLang="en-US" sz="4400" b="1" spc="-300" dirty="0">
                  <a:latin typeface="楷体" panose="02010609060101010101" pitchFamily="49" charset="-122"/>
                  <a:ea typeface="楷体" panose="02010609060101010101" pitchFamily="49" charset="-122"/>
                </a:rPr>
                <a:t>等于</a:t>
              </a:r>
              <a:r>
                <a:rPr lang="en-US" altLang="zh-CN" sz="4400" b="1" spc="-300" dirty="0">
                  <a:latin typeface="楷体" panose="02010609060101010101" pitchFamily="49" charset="-122"/>
                  <a:ea typeface="楷体" panose="02010609060101010101" pitchFamily="49" charset="-122"/>
                </a:rPr>
                <a:t>180°</a:t>
              </a:r>
              <a:r>
                <a:rPr lang="zh-CN" altLang="en-US" sz="4400" b="1" dirty="0">
                  <a:latin typeface="楷体" panose="02010609060101010101" pitchFamily="49" charset="-122"/>
                  <a:ea typeface="楷体" panose="02010609060101010101" pitchFamily="49" charset="-122"/>
                </a:rPr>
                <a:t>，需要讨论</a:t>
              </a:r>
              <a:r>
                <a:rPr lang="zh-CN" altLang="en-US" sz="4400" b="1" spc="-300" dirty="0">
                  <a:latin typeface="楷体" panose="02010609060101010101" pitchFamily="49" charset="-122"/>
                  <a:ea typeface="楷体" panose="02010609060101010101" pitchFamily="49" charset="-122"/>
                </a:rPr>
                <a:t>找出劣弧， 确定</a:t>
              </a:r>
              <a:r>
                <a:rPr lang="zh-CN" altLang="en-US" sz="4400" b="1" dirty="0">
                  <a:latin typeface="楷体" panose="02010609060101010101" pitchFamily="49" charset="-122"/>
                  <a:ea typeface="楷体" panose="02010609060101010101" pitchFamily="49" charset="-122"/>
                </a:rPr>
                <a:t>航向。</a:t>
              </a:r>
            </a:p>
          </p:txBody>
        </p:sp>
        <p:sp>
          <p:nvSpPr>
            <p:cNvPr id="27" name="矩形 26"/>
            <p:cNvSpPr/>
            <p:nvPr/>
          </p:nvSpPr>
          <p:spPr>
            <a:xfrm>
              <a:off x="4374573" y="10860939"/>
              <a:ext cx="7020000" cy="1717393"/>
            </a:xfrm>
            <a:prstGeom prst="rect">
              <a:avLst/>
            </a:prstGeom>
          </p:spPr>
          <p:txBody>
            <a:bodyPr wrap="square">
              <a:spAutoFit/>
            </a:bodyPr>
            <a:lstStyle/>
            <a:p>
              <a:pPr>
                <a:lnSpc>
                  <a:spcPct val="120000"/>
                </a:lnSpc>
              </a:pPr>
              <a:r>
                <a:rPr lang="zh-CN" altLang="en-US" sz="4400" b="1" dirty="0">
                  <a:solidFill>
                    <a:srgbClr val="E71F19"/>
                  </a:solidFill>
                  <a:latin typeface="楷体" panose="02010609060101010101" pitchFamily="49" charset="-122"/>
                  <a:ea typeface="楷体" panose="02010609060101010101" pitchFamily="49" charset="-122"/>
                </a:rPr>
                <a:t>注意：</a:t>
              </a:r>
              <a:r>
                <a:rPr lang="zh-CN" altLang="en-US" sz="4400" b="1" dirty="0">
                  <a:latin typeface="楷体" panose="02010609060101010101" pitchFamily="49" charset="-122"/>
                  <a:ea typeface="楷体" panose="02010609060101010101" pitchFamily="49" charset="-122"/>
                </a:rPr>
                <a:t>若图中起点和终点互</a:t>
              </a:r>
            </a:p>
            <a:p>
              <a:pPr>
                <a:lnSpc>
                  <a:spcPct val="120000"/>
                </a:lnSpc>
              </a:pPr>
              <a:r>
                <a:rPr lang="zh-CN" altLang="en-US" sz="4400" b="1" dirty="0">
                  <a:latin typeface="楷体" panose="02010609060101010101" pitchFamily="49" charset="-122"/>
                  <a:ea typeface="楷体" panose="02010609060101010101" pitchFamily="49" charset="-122"/>
                </a:rPr>
                <a:t>换，则航向为正西。</a:t>
              </a:r>
            </a:p>
          </p:txBody>
        </p:sp>
        <p:grpSp>
          <p:nvGrpSpPr>
            <p:cNvPr id="28" name="组合 27"/>
            <p:cNvGrpSpPr/>
            <p:nvPr/>
          </p:nvGrpSpPr>
          <p:grpSpPr>
            <a:xfrm>
              <a:off x="5930650" y="4016659"/>
              <a:ext cx="4184461" cy="823289"/>
              <a:chOff x="14709228" y="3613720"/>
              <a:chExt cx="4184461" cy="823289"/>
            </a:xfrm>
          </p:grpSpPr>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0651" y="3613720"/>
                <a:ext cx="3824999" cy="782963"/>
              </a:xfrm>
              <a:prstGeom prst="rect">
                <a:avLst/>
              </a:prstGeom>
            </p:spPr>
          </p:pic>
          <p:sp>
            <p:nvSpPr>
              <p:cNvPr id="30" name="矩形 29"/>
              <p:cNvSpPr/>
              <p:nvPr/>
            </p:nvSpPr>
            <p:spPr>
              <a:xfrm>
                <a:off x="14709228" y="3679879"/>
                <a:ext cx="4184461" cy="757130"/>
              </a:xfrm>
              <a:prstGeom prst="rect">
                <a:avLst/>
              </a:prstGeom>
            </p:spPr>
            <p:txBody>
              <a:bodyPr wrap="square">
                <a:spAutoFit/>
              </a:bodyPr>
              <a:lstStyle/>
              <a:p>
                <a:pPr>
                  <a:lnSpc>
                    <a:spcPct val="120000"/>
                  </a:lnSpc>
                </a:pPr>
                <a:r>
                  <a:rPr lang="en-US" altLang="zh-CN" b="1" dirty="0">
                    <a:latin typeface="楷体" panose="02010609060101010101" pitchFamily="49" charset="-122"/>
                    <a:ea typeface="楷体" panose="02010609060101010101" pitchFamily="49" charset="-122"/>
                  </a:rPr>
                  <a:t>a</a:t>
                </a:r>
                <a:r>
                  <a:rPr lang="zh-CN" altLang="en-US" b="1" dirty="0">
                    <a:latin typeface="楷体" panose="02010609060101010101" pitchFamily="49" charset="-122"/>
                    <a:ea typeface="楷体" panose="02010609060101010101" pitchFamily="49" charset="-122"/>
                  </a:rPr>
                  <a:t>.两地同在赤道上</a:t>
                </a:r>
              </a:p>
            </p:txBody>
          </p:sp>
        </p:grpSp>
      </p:grpSp>
      <p:pic>
        <p:nvPicPr>
          <p:cNvPr id="52" name="图片 51">
            <a:hlinkClick r:id="" action="ppaction://hlinkshowjump?jump=firstslid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1" name="TextBox 10"/>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最短航线的判断方法</a:t>
            </a:r>
          </a:p>
        </p:txBody>
      </p:sp>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13452844" y="2016670"/>
            <a:ext cx="7633826" cy="10785538"/>
            <a:chOff x="13452844" y="2016670"/>
            <a:chExt cx="7633826" cy="10785538"/>
          </a:xfrm>
        </p:grpSpPr>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82050" y="4968000"/>
              <a:ext cx="4359326" cy="5537524"/>
            </a:xfrm>
            <a:prstGeom prst="rect">
              <a:avLst/>
            </a:prstGeom>
          </p:spPr>
        </p:pic>
        <p:sp>
          <p:nvSpPr>
            <p:cNvPr id="32" name="文本框 31"/>
            <p:cNvSpPr txBox="1"/>
            <p:nvPr/>
          </p:nvSpPr>
          <p:spPr>
            <a:xfrm>
              <a:off x="13452844" y="2016670"/>
              <a:ext cx="7453561" cy="1609480"/>
            </a:xfrm>
            <a:prstGeom prst="rect">
              <a:avLst/>
            </a:prstGeom>
            <a:noFill/>
          </p:spPr>
          <p:txBody>
            <a:bodyPr wrap="square" rtlCol="0">
              <a:spAutoFit/>
            </a:bodyPr>
            <a:lstStyle/>
            <a:p>
              <a:pPr>
                <a:lnSpc>
                  <a:spcPct val="120000"/>
                </a:lnSpc>
              </a:pPr>
              <a:r>
                <a:rPr lang="en-US" altLang="zh-CN" sz="4400" b="1" dirty="0">
                  <a:latin typeface="楷体" panose="02010609060101010101" pitchFamily="49" charset="-122"/>
                  <a:ea typeface="楷体" panose="02010609060101010101" pitchFamily="49" charset="-122"/>
                </a:rPr>
                <a:t>3.</a:t>
              </a:r>
              <a:r>
                <a:rPr lang="zh-CN" altLang="en-US" sz="4400" b="1" dirty="0">
                  <a:latin typeface="楷体" panose="02010609060101010101" pitchFamily="49" charset="-122"/>
                  <a:ea typeface="楷体" panose="02010609060101010101" pitchFamily="49" charset="-122"/>
                </a:rPr>
                <a:t>两地经度差不</a:t>
              </a:r>
              <a:r>
                <a:rPr lang="zh-CN" altLang="en-US" sz="4400" b="1" spc="-300" dirty="0">
                  <a:latin typeface="楷体" panose="02010609060101010101" pitchFamily="49" charset="-122"/>
                  <a:ea typeface="楷体" panose="02010609060101010101" pitchFamily="49" charset="-122"/>
                </a:rPr>
                <a:t>等于</a:t>
              </a:r>
              <a:r>
                <a:rPr lang="en-US" altLang="zh-CN" sz="4400" b="1" spc="-300" dirty="0">
                  <a:latin typeface="楷体" panose="02010609060101010101" pitchFamily="49" charset="-122"/>
                  <a:ea typeface="楷体" panose="02010609060101010101" pitchFamily="49" charset="-122"/>
                </a:rPr>
                <a:t>180°</a:t>
              </a:r>
              <a:r>
                <a:rPr lang="zh-CN" altLang="en-US" sz="4400" b="1" dirty="0">
                  <a:latin typeface="楷体" panose="02010609060101010101" pitchFamily="49" charset="-122"/>
                  <a:ea typeface="楷体" panose="02010609060101010101" pitchFamily="49" charset="-122"/>
                </a:rPr>
                <a:t>，需要讨论</a:t>
              </a:r>
              <a:r>
                <a:rPr lang="zh-CN" altLang="en-US" sz="4400" b="1" spc="-300" dirty="0">
                  <a:latin typeface="楷体" panose="02010609060101010101" pitchFamily="49" charset="-122"/>
                  <a:ea typeface="楷体" panose="02010609060101010101" pitchFamily="49" charset="-122"/>
                </a:rPr>
                <a:t>找出劣弧， 确定</a:t>
              </a:r>
              <a:r>
                <a:rPr lang="zh-CN" altLang="en-US" sz="4400" b="1" dirty="0">
                  <a:latin typeface="楷体" panose="02010609060101010101" pitchFamily="49" charset="-122"/>
                  <a:ea typeface="楷体" panose="02010609060101010101" pitchFamily="49" charset="-122"/>
                </a:rPr>
                <a:t>航向。</a:t>
              </a:r>
            </a:p>
          </p:txBody>
        </p:sp>
        <p:sp>
          <p:nvSpPr>
            <p:cNvPr id="33" name="矩形 32"/>
            <p:cNvSpPr/>
            <p:nvPr/>
          </p:nvSpPr>
          <p:spPr>
            <a:xfrm>
              <a:off x="13560317" y="10380198"/>
              <a:ext cx="7020000" cy="2422010"/>
            </a:xfrm>
            <a:prstGeom prst="rect">
              <a:avLst/>
            </a:prstGeom>
          </p:spPr>
          <p:txBody>
            <a:bodyPr wrap="square">
              <a:spAutoFit/>
            </a:bodyPr>
            <a:lstStyle/>
            <a:p>
              <a:pPr>
                <a:lnSpc>
                  <a:spcPct val="120000"/>
                </a:lnSpc>
              </a:pPr>
              <a:r>
                <a:rPr lang="zh-CN" altLang="en-US" sz="4400" b="1" dirty="0">
                  <a:solidFill>
                    <a:srgbClr val="E71F19"/>
                  </a:solidFill>
                  <a:latin typeface="楷体" panose="02010609060101010101" pitchFamily="49" charset="-122"/>
                  <a:ea typeface="楷体" panose="02010609060101010101" pitchFamily="49" charset="-122"/>
                </a:rPr>
                <a:t>注意：</a:t>
              </a:r>
              <a:r>
                <a:rPr lang="zh-CN" altLang="en-US" sz="4400" b="1" dirty="0">
                  <a:latin typeface="楷体" panose="02010609060101010101" pitchFamily="49" charset="-122"/>
                  <a:ea typeface="楷体" panose="02010609060101010101" pitchFamily="49" charset="-122"/>
                </a:rPr>
                <a:t>若图中起点和终点互换，则航向为先向西北，再向西南。</a:t>
              </a:r>
            </a:p>
          </p:txBody>
        </p:sp>
        <p:grpSp>
          <p:nvGrpSpPr>
            <p:cNvPr id="34" name="组合 33"/>
            <p:cNvGrpSpPr/>
            <p:nvPr/>
          </p:nvGrpSpPr>
          <p:grpSpPr>
            <a:xfrm>
              <a:off x="14345650" y="4049183"/>
              <a:ext cx="6741020" cy="790765"/>
              <a:chOff x="13938484" y="3646244"/>
              <a:chExt cx="6741020" cy="790765"/>
            </a:xfrm>
          </p:grpSpPr>
          <p:pic>
            <p:nvPicPr>
              <p:cNvPr id="35" name="图片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539" y="3646244"/>
                <a:ext cx="5649945" cy="782963"/>
              </a:xfrm>
              <a:prstGeom prst="rect">
                <a:avLst/>
              </a:prstGeom>
            </p:spPr>
          </p:pic>
          <p:sp>
            <p:nvSpPr>
              <p:cNvPr id="36" name="矩形 35"/>
              <p:cNvSpPr/>
              <p:nvPr/>
            </p:nvSpPr>
            <p:spPr>
              <a:xfrm>
                <a:off x="13938484" y="3679879"/>
                <a:ext cx="6741020" cy="757130"/>
              </a:xfrm>
              <a:prstGeom prst="rect">
                <a:avLst/>
              </a:prstGeom>
            </p:spPr>
            <p:txBody>
              <a:bodyPr wrap="square">
                <a:spAutoFit/>
              </a:bodyPr>
              <a:lstStyle/>
              <a:p>
                <a:pPr>
                  <a:lnSpc>
                    <a:spcPct val="120000"/>
                  </a:lnSpc>
                </a:pPr>
                <a:r>
                  <a:rPr lang="en-US" altLang="zh-CN" b="1" dirty="0">
                    <a:latin typeface="楷体" panose="02010609060101010101" pitchFamily="49" charset="-122"/>
                    <a:ea typeface="楷体" panose="02010609060101010101" pitchFamily="49" charset="-122"/>
                  </a:rPr>
                  <a:t>b</a:t>
                </a:r>
                <a:r>
                  <a:rPr lang="zh-CN" altLang="en-US" b="1" dirty="0">
                    <a:latin typeface="楷体" panose="02010609060101010101" pitchFamily="49" charset="-122"/>
                    <a:ea typeface="楷体" panose="02010609060101010101" pitchFamily="49" charset="-122"/>
                  </a:rPr>
                  <a:t>.两地位于北半球同一纬度</a:t>
                </a: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1" name="TextBox 10"/>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最短航线的判断方法</a:t>
            </a:r>
          </a:p>
        </p:txBody>
      </p:sp>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grpSp>
        <p:nvGrpSpPr>
          <p:cNvPr id="3" name="组合 2"/>
          <p:cNvGrpSpPr/>
          <p:nvPr/>
        </p:nvGrpSpPr>
        <p:grpSpPr>
          <a:xfrm>
            <a:off x="13452844" y="2016670"/>
            <a:ext cx="7453561" cy="10426279"/>
            <a:chOff x="13452844" y="2016670"/>
            <a:chExt cx="7453561" cy="10426279"/>
          </a:xfrm>
        </p:grpSpPr>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28393" y="4968257"/>
              <a:ext cx="4953601" cy="5221362"/>
            </a:xfrm>
            <a:prstGeom prst="rect">
              <a:avLst/>
            </a:prstGeom>
          </p:spPr>
        </p:pic>
        <p:sp>
          <p:nvSpPr>
            <p:cNvPr id="32" name="文本框 31"/>
            <p:cNvSpPr txBox="1"/>
            <p:nvPr/>
          </p:nvSpPr>
          <p:spPr>
            <a:xfrm>
              <a:off x="13452844" y="2016670"/>
              <a:ext cx="7453561" cy="1609480"/>
            </a:xfrm>
            <a:prstGeom prst="rect">
              <a:avLst/>
            </a:prstGeom>
            <a:noFill/>
          </p:spPr>
          <p:txBody>
            <a:bodyPr wrap="square" rtlCol="0">
              <a:spAutoFit/>
            </a:bodyPr>
            <a:lstStyle/>
            <a:p>
              <a:pPr>
                <a:lnSpc>
                  <a:spcPct val="120000"/>
                </a:lnSpc>
              </a:pPr>
              <a:r>
                <a:rPr lang="en-US" altLang="zh-CN" sz="4400" b="1" dirty="0">
                  <a:latin typeface="楷体" panose="02010609060101010101" pitchFamily="49" charset="-122"/>
                  <a:ea typeface="楷体" panose="02010609060101010101" pitchFamily="49" charset="-122"/>
                </a:rPr>
                <a:t>3.</a:t>
              </a:r>
              <a:r>
                <a:rPr lang="zh-CN" altLang="en-US" sz="4400" b="1" dirty="0">
                  <a:latin typeface="楷体" panose="02010609060101010101" pitchFamily="49" charset="-122"/>
                  <a:ea typeface="楷体" panose="02010609060101010101" pitchFamily="49" charset="-122"/>
                </a:rPr>
                <a:t>两地经度差不</a:t>
              </a:r>
              <a:r>
                <a:rPr lang="zh-CN" altLang="en-US" sz="4400" b="1" spc="-300" dirty="0">
                  <a:latin typeface="楷体" panose="02010609060101010101" pitchFamily="49" charset="-122"/>
                  <a:ea typeface="楷体" panose="02010609060101010101" pitchFamily="49" charset="-122"/>
                </a:rPr>
                <a:t>等于</a:t>
              </a:r>
              <a:r>
                <a:rPr lang="en-US" altLang="zh-CN" sz="4400" b="1" spc="-300" dirty="0">
                  <a:latin typeface="楷体" panose="02010609060101010101" pitchFamily="49" charset="-122"/>
                  <a:ea typeface="楷体" panose="02010609060101010101" pitchFamily="49" charset="-122"/>
                </a:rPr>
                <a:t>180°</a:t>
              </a:r>
              <a:r>
                <a:rPr lang="zh-CN" altLang="en-US" sz="4400" b="1" dirty="0">
                  <a:latin typeface="楷体" panose="02010609060101010101" pitchFamily="49" charset="-122"/>
                  <a:ea typeface="楷体" panose="02010609060101010101" pitchFamily="49" charset="-122"/>
                </a:rPr>
                <a:t>，需要讨论</a:t>
              </a:r>
              <a:r>
                <a:rPr lang="zh-CN" altLang="en-US" sz="4400" b="1" spc="-300" dirty="0">
                  <a:latin typeface="楷体" panose="02010609060101010101" pitchFamily="49" charset="-122"/>
                  <a:ea typeface="楷体" panose="02010609060101010101" pitchFamily="49" charset="-122"/>
                </a:rPr>
                <a:t>找出劣弧， 确定</a:t>
              </a:r>
              <a:r>
                <a:rPr lang="zh-CN" altLang="en-US" sz="4400" b="1" dirty="0">
                  <a:latin typeface="楷体" panose="02010609060101010101" pitchFamily="49" charset="-122"/>
                  <a:ea typeface="楷体" panose="02010609060101010101" pitchFamily="49" charset="-122"/>
                </a:rPr>
                <a:t>航向。</a:t>
              </a:r>
            </a:p>
          </p:txBody>
        </p:sp>
        <p:sp>
          <p:nvSpPr>
            <p:cNvPr id="33" name="矩形 32"/>
            <p:cNvSpPr/>
            <p:nvPr/>
          </p:nvSpPr>
          <p:spPr>
            <a:xfrm>
              <a:off x="13560317" y="10833469"/>
              <a:ext cx="7020000" cy="1609480"/>
            </a:xfrm>
            <a:prstGeom prst="rect">
              <a:avLst/>
            </a:prstGeom>
          </p:spPr>
          <p:txBody>
            <a:bodyPr wrap="square">
              <a:spAutoFit/>
            </a:bodyPr>
            <a:lstStyle/>
            <a:p>
              <a:pPr>
                <a:lnSpc>
                  <a:spcPct val="120000"/>
                </a:lnSpc>
              </a:pPr>
              <a:r>
                <a:rPr lang="zh-CN" altLang="en-US" sz="4400" b="1" dirty="0">
                  <a:solidFill>
                    <a:srgbClr val="E71F19"/>
                  </a:solidFill>
                  <a:latin typeface="楷体" panose="02010609060101010101" pitchFamily="49" charset="-122"/>
                  <a:ea typeface="楷体" panose="02010609060101010101" pitchFamily="49" charset="-122"/>
                </a:rPr>
                <a:t>注意：</a:t>
              </a:r>
              <a:r>
                <a:rPr lang="zh-CN" altLang="en-US" sz="4400" b="1" dirty="0">
                  <a:latin typeface="楷体" panose="02010609060101010101" pitchFamily="49" charset="-122"/>
                  <a:ea typeface="楷体" panose="02010609060101010101" pitchFamily="49" charset="-122"/>
                </a:rPr>
                <a:t>若图中起点和终点互换，则航向相反。</a:t>
              </a:r>
            </a:p>
          </p:txBody>
        </p:sp>
        <p:grpSp>
          <p:nvGrpSpPr>
            <p:cNvPr id="34" name="组合 33"/>
            <p:cNvGrpSpPr/>
            <p:nvPr/>
          </p:nvGrpSpPr>
          <p:grpSpPr>
            <a:xfrm>
              <a:off x="14461740" y="4027261"/>
              <a:ext cx="5620254" cy="825446"/>
              <a:chOff x="13958539" y="3817551"/>
              <a:chExt cx="5620254" cy="825446"/>
            </a:xfrm>
          </p:grpSpPr>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8539" y="3817551"/>
                <a:ext cx="5199945" cy="782963"/>
              </a:xfrm>
              <a:prstGeom prst="rect">
                <a:avLst/>
              </a:prstGeom>
            </p:spPr>
          </p:pic>
          <p:sp>
            <p:nvSpPr>
              <p:cNvPr id="36" name="矩形 35"/>
              <p:cNvSpPr/>
              <p:nvPr/>
            </p:nvSpPr>
            <p:spPr>
              <a:xfrm>
                <a:off x="14016779" y="3885867"/>
                <a:ext cx="5562014" cy="757130"/>
              </a:xfrm>
              <a:prstGeom prst="rect">
                <a:avLst/>
              </a:prstGeom>
            </p:spPr>
            <p:txBody>
              <a:bodyPr wrap="square">
                <a:spAutoFit/>
              </a:bodyPr>
              <a:lstStyle/>
              <a:p>
                <a:pPr>
                  <a:lnSpc>
                    <a:spcPct val="120000"/>
                  </a:lnSpc>
                </a:pPr>
                <a:r>
                  <a:rPr lang="en-US" altLang="zh-CN" b="1" dirty="0">
                    <a:latin typeface="楷体" panose="02010609060101010101" pitchFamily="49" charset="-122"/>
                    <a:ea typeface="楷体" panose="02010609060101010101" pitchFamily="49" charset="-122"/>
                  </a:rPr>
                  <a:t>d</a:t>
                </a:r>
                <a:r>
                  <a:rPr lang="zh-CN" altLang="en-US" b="1" dirty="0">
                    <a:latin typeface="楷体" panose="02010609060101010101" pitchFamily="49" charset="-122"/>
                    <a:ea typeface="楷体" panose="02010609060101010101" pitchFamily="49" charset="-122"/>
                  </a:rPr>
                  <a:t>.两地分别位于南北半球</a:t>
                </a:r>
              </a:p>
            </p:txBody>
          </p:sp>
        </p:grpSp>
      </p:grpSp>
      <p:grpSp>
        <p:nvGrpSpPr>
          <p:cNvPr id="2" name="组合 1"/>
          <p:cNvGrpSpPr/>
          <p:nvPr/>
        </p:nvGrpSpPr>
        <p:grpSpPr>
          <a:xfrm>
            <a:off x="4267100" y="2016670"/>
            <a:ext cx="7453561" cy="10798689"/>
            <a:chOff x="4267100" y="2016670"/>
            <a:chExt cx="7453561" cy="10798689"/>
          </a:xfrm>
        </p:grpSpPr>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6306" y="4968000"/>
              <a:ext cx="4359326" cy="5549410"/>
            </a:xfrm>
            <a:prstGeom prst="rect">
              <a:avLst/>
            </a:prstGeom>
          </p:spPr>
        </p:pic>
        <p:sp>
          <p:nvSpPr>
            <p:cNvPr id="26" name="文本框 25"/>
            <p:cNvSpPr txBox="1"/>
            <p:nvPr/>
          </p:nvSpPr>
          <p:spPr>
            <a:xfrm>
              <a:off x="4267100" y="2016670"/>
              <a:ext cx="7453561" cy="1609480"/>
            </a:xfrm>
            <a:prstGeom prst="rect">
              <a:avLst/>
            </a:prstGeom>
            <a:noFill/>
          </p:spPr>
          <p:txBody>
            <a:bodyPr wrap="square" rtlCol="0">
              <a:spAutoFit/>
            </a:bodyPr>
            <a:lstStyle/>
            <a:p>
              <a:pPr>
                <a:lnSpc>
                  <a:spcPct val="120000"/>
                </a:lnSpc>
              </a:pPr>
              <a:r>
                <a:rPr lang="en-US" altLang="zh-CN" sz="4400" b="1" dirty="0">
                  <a:latin typeface="楷体" panose="02010609060101010101" pitchFamily="49" charset="-122"/>
                  <a:ea typeface="楷体" panose="02010609060101010101" pitchFamily="49" charset="-122"/>
                </a:rPr>
                <a:t>3.</a:t>
              </a:r>
              <a:r>
                <a:rPr lang="zh-CN" altLang="en-US" sz="4400" b="1" dirty="0">
                  <a:latin typeface="楷体" panose="02010609060101010101" pitchFamily="49" charset="-122"/>
                  <a:ea typeface="楷体" panose="02010609060101010101" pitchFamily="49" charset="-122"/>
                </a:rPr>
                <a:t>两地经度差不</a:t>
              </a:r>
              <a:r>
                <a:rPr lang="zh-CN" altLang="en-US" sz="4400" b="1" spc="-300" dirty="0">
                  <a:latin typeface="楷体" panose="02010609060101010101" pitchFamily="49" charset="-122"/>
                  <a:ea typeface="楷体" panose="02010609060101010101" pitchFamily="49" charset="-122"/>
                </a:rPr>
                <a:t>等于</a:t>
              </a:r>
              <a:r>
                <a:rPr lang="en-US" altLang="zh-CN" sz="4400" b="1" spc="-300" dirty="0">
                  <a:latin typeface="楷体" panose="02010609060101010101" pitchFamily="49" charset="-122"/>
                  <a:ea typeface="楷体" panose="02010609060101010101" pitchFamily="49" charset="-122"/>
                </a:rPr>
                <a:t>180°</a:t>
              </a:r>
              <a:r>
                <a:rPr lang="zh-CN" altLang="en-US" sz="4400" b="1" dirty="0">
                  <a:latin typeface="楷体" panose="02010609060101010101" pitchFamily="49" charset="-122"/>
                  <a:ea typeface="楷体" panose="02010609060101010101" pitchFamily="49" charset="-122"/>
                </a:rPr>
                <a:t>，需要讨论</a:t>
              </a:r>
              <a:r>
                <a:rPr lang="zh-CN" altLang="en-US" sz="4400" b="1" spc="-300" dirty="0">
                  <a:latin typeface="楷体" panose="02010609060101010101" pitchFamily="49" charset="-122"/>
                  <a:ea typeface="楷体" panose="02010609060101010101" pitchFamily="49" charset="-122"/>
                </a:rPr>
                <a:t>找出劣弧， 确定</a:t>
              </a:r>
              <a:r>
                <a:rPr lang="zh-CN" altLang="en-US" sz="4400" b="1" dirty="0">
                  <a:latin typeface="楷体" panose="02010609060101010101" pitchFamily="49" charset="-122"/>
                  <a:ea typeface="楷体" panose="02010609060101010101" pitchFamily="49" charset="-122"/>
                </a:rPr>
                <a:t>航向。</a:t>
              </a:r>
            </a:p>
          </p:txBody>
        </p:sp>
        <p:sp>
          <p:nvSpPr>
            <p:cNvPr id="27" name="矩形 26"/>
            <p:cNvSpPr/>
            <p:nvPr/>
          </p:nvSpPr>
          <p:spPr>
            <a:xfrm>
              <a:off x="4374573" y="10393349"/>
              <a:ext cx="7020000" cy="2422010"/>
            </a:xfrm>
            <a:prstGeom prst="rect">
              <a:avLst/>
            </a:prstGeom>
          </p:spPr>
          <p:txBody>
            <a:bodyPr wrap="square">
              <a:spAutoFit/>
            </a:bodyPr>
            <a:lstStyle/>
            <a:p>
              <a:pPr>
                <a:lnSpc>
                  <a:spcPct val="120000"/>
                </a:lnSpc>
              </a:pPr>
              <a:r>
                <a:rPr lang="zh-CN" altLang="en-US" sz="4400" b="1" dirty="0">
                  <a:solidFill>
                    <a:srgbClr val="E71F19"/>
                  </a:solidFill>
                  <a:latin typeface="楷体" panose="02010609060101010101" pitchFamily="49" charset="-122"/>
                  <a:ea typeface="楷体" panose="02010609060101010101" pitchFamily="49" charset="-122"/>
                </a:rPr>
                <a:t>注意：</a:t>
              </a:r>
              <a:r>
                <a:rPr lang="zh-CN" altLang="en-US" sz="4400" b="1" dirty="0">
                  <a:latin typeface="楷体" panose="02010609060101010101" pitchFamily="49" charset="-122"/>
                  <a:ea typeface="楷体" panose="02010609060101010101" pitchFamily="49" charset="-122"/>
                </a:rPr>
                <a:t>若图中起点和终点互换，则航向为先向西南，再向西北。</a:t>
              </a:r>
            </a:p>
          </p:txBody>
        </p:sp>
        <p:grpSp>
          <p:nvGrpSpPr>
            <p:cNvPr id="21" name="组合 20"/>
            <p:cNvGrpSpPr/>
            <p:nvPr/>
          </p:nvGrpSpPr>
          <p:grpSpPr>
            <a:xfrm>
              <a:off x="5021876" y="4033043"/>
              <a:ext cx="5948774" cy="825446"/>
              <a:chOff x="13958539" y="3817551"/>
              <a:chExt cx="5948774" cy="825446"/>
            </a:xfrm>
          </p:grpSpPr>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8539" y="3817551"/>
                <a:ext cx="5649945" cy="782963"/>
              </a:xfrm>
              <a:prstGeom prst="rect">
                <a:avLst/>
              </a:prstGeom>
            </p:spPr>
          </p:pic>
          <p:sp>
            <p:nvSpPr>
              <p:cNvPr id="23" name="矩形 22"/>
              <p:cNvSpPr/>
              <p:nvPr/>
            </p:nvSpPr>
            <p:spPr>
              <a:xfrm>
                <a:off x="14016779" y="3885867"/>
                <a:ext cx="5890534" cy="757130"/>
              </a:xfrm>
              <a:prstGeom prst="rect">
                <a:avLst/>
              </a:prstGeom>
            </p:spPr>
            <p:txBody>
              <a:bodyPr wrap="square">
                <a:spAutoFit/>
              </a:bodyPr>
              <a:lstStyle/>
              <a:p>
                <a:pPr>
                  <a:lnSpc>
                    <a:spcPct val="120000"/>
                  </a:lnSpc>
                </a:pPr>
                <a:r>
                  <a:rPr lang="en-US" altLang="zh-CN" b="1" dirty="0">
                    <a:latin typeface="楷体" panose="02010609060101010101" pitchFamily="49" charset="-122"/>
                    <a:ea typeface="楷体" panose="02010609060101010101" pitchFamily="49" charset="-122"/>
                  </a:rPr>
                  <a:t>c</a:t>
                </a:r>
                <a:r>
                  <a:rPr lang="zh-CN" altLang="en-US" b="1" dirty="0">
                    <a:latin typeface="楷体" panose="02010609060101010101" pitchFamily="49" charset="-122"/>
                    <a:ea typeface="楷体" panose="02010609060101010101" pitchFamily="49" charset="-122"/>
                  </a:rPr>
                  <a:t>.两地位于南半球同一纬度</a:t>
                </a: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64058" y="3903884"/>
            <a:ext cx="7591592" cy="8069901"/>
          </a:xfrm>
          <a:prstGeom prst="rect">
            <a:avLst/>
          </a:prstGeom>
        </p:spPr>
        <p:txBody>
          <a:bodyPr wrap="square">
            <a:spAutoFit/>
          </a:bodyPr>
          <a:lstStyle/>
          <a:p>
            <a:pPr>
              <a:lnSpc>
                <a:spcPct val="120000"/>
              </a:lnSpc>
            </a:pPr>
            <a:r>
              <a:rPr lang="zh-CN" altLang="en-US" sz="5400" b="1" dirty="0">
                <a:latin typeface="宋体" panose="02010600030101010101" pitchFamily="2" charset="-122"/>
                <a:ea typeface="宋体" panose="02010600030101010101" pitchFamily="2" charset="-122"/>
              </a:rPr>
              <a:t>一架从甘德机场起飞的飞机以</a:t>
            </a:r>
            <a:r>
              <a:rPr lang="en-US" altLang="zh-CN" sz="5400" b="1" dirty="0">
                <a:latin typeface="宋体" panose="02010600030101010101" pitchFamily="2" charset="-122"/>
                <a:ea typeface="宋体" panose="02010600030101010101" pitchFamily="2" charset="-122"/>
              </a:rPr>
              <a:t>650 km/h</a:t>
            </a:r>
            <a:r>
              <a:rPr lang="zh-CN" altLang="en-US" sz="5400" b="1" dirty="0">
                <a:latin typeface="宋体" panose="02010600030101010101" pitchFamily="2" charset="-122"/>
                <a:ea typeface="宋体" panose="02010600030101010101" pitchFamily="2" charset="-122"/>
              </a:rPr>
              <a:t>的速度飞行。</a:t>
            </a:r>
            <a:r>
              <a:rPr lang="en-US" altLang="zh-CN" sz="5400" b="1" dirty="0">
                <a:latin typeface="宋体" panose="02010600030101010101" pitchFamily="2" charset="-122"/>
                <a:ea typeface="宋体" panose="02010600030101010101" pitchFamily="2" charset="-122"/>
              </a:rPr>
              <a:t>1</a:t>
            </a:r>
            <a:r>
              <a:rPr lang="zh-CN" altLang="en-US" sz="5400" b="1" dirty="0">
                <a:latin typeface="宋体" panose="02010600030101010101" pitchFamily="2" charset="-122"/>
                <a:ea typeface="宋体" panose="02010600030101010101" pitchFamily="2" charset="-122"/>
              </a:rPr>
              <a:t>小时后该飞机的纬度位置可能</a:t>
            </a:r>
            <a:r>
              <a:rPr lang="zh-CN" altLang="en-US" sz="5400" b="1" dirty="0" smtClean="0">
                <a:latin typeface="宋体" panose="02010600030101010101" pitchFamily="2" charset="-122"/>
                <a:ea typeface="宋体" panose="02010600030101010101" pitchFamily="2" charset="-122"/>
              </a:rPr>
              <a:t>为（</a:t>
            </a:r>
            <a:r>
              <a:rPr lang="zh-CN" altLang="zh-CN" sz="5400" b="1" dirty="0" smtClean="0">
                <a:latin typeface="宋体" panose="02010600030101010101" pitchFamily="2" charset="-122"/>
                <a:ea typeface="宋体" panose="02010600030101010101" pitchFamily="2" charset="-122"/>
              </a:rPr>
              <a:t>   </a:t>
            </a:r>
            <a:r>
              <a:rPr lang="zh-CN" altLang="en-US" sz="5400" b="1" dirty="0" smtClean="0">
                <a:latin typeface="宋体" panose="02010600030101010101" pitchFamily="2" charset="-122"/>
                <a:ea typeface="宋体" panose="02010600030101010101" pitchFamily="2" charset="-122"/>
              </a:rPr>
              <a:t>）</a:t>
            </a:r>
            <a:endParaRPr lang="en-US" altLang="zh-CN" sz="5400" b="1" dirty="0">
              <a:latin typeface="宋体" panose="02010600030101010101" pitchFamily="2" charset="-122"/>
              <a:ea typeface="宋体" panose="02010600030101010101" pitchFamily="2" charset="-122"/>
            </a:endParaRPr>
          </a:p>
          <a:p>
            <a:pPr>
              <a:lnSpc>
                <a:spcPct val="120000"/>
              </a:lnSpc>
            </a:pPr>
            <a:r>
              <a:rPr lang="en-US" altLang="zh-CN" sz="5400" b="1" dirty="0" smtClean="0">
                <a:latin typeface="宋体" panose="02010600030101010101" pitchFamily="2" charset="-122"/>
                <a:ea typeface="宋体" panose="02010600030101010101" pitchFamily="2" charset="-122"/>
              </a:rPr>
              <a:t>A.</a:t>
            </a:r>
            <a:r>
              <a:rPr lang="pt-BR" altLang="zh-CN" sz="5400" b="1" dirty="0" smtClean="0">
                <a:latin typeface="宋体" panose="02010600030101010101" pitchFamily="2" charset="-122"/>
                <a:ea typeface="宋体" panose="02010600030101010101" pitchFamily="2" charset="-122"/>
              </a:rPr>
              <a:t>53°N </a:t>
            </a:r>
            <a:r>
              <a:rPr lang="en-US" altLang="zh-CN" sz="5400" b="1" dirty="0" smtClean="0">
                <a:latin typeface="宋体" panose="02010600030101010101" pitchFamily="2" charset="-122"/>
                <a:ea typeface="宋体" panose="02010600030101010101" pitchFamily="2" charset="-122"/>
              </a:rPr>
              <a:t>         </a:t>
            </a:r>
            <a:r>
              <a:rPr lang="en-US" altLang="zh-CN" sz="5400" b="1" dirty="0">
                <a:latin typeface="宋体" panose="02010600030101010101" pitchFamily="2" charset="-122"/>
                <a:ea typeface="宋体" panose="02010600030101010101" pitchFamily="2" charset="-122"/>
              </a:rPr>
              <a:t>B.</a:t>
            </a:r>
            <a:r>
              <a:rPr lang="pt-BR" altLang="zh-CN" sz="5400" b="1" dirty="0">
                <a:latin typeface="宋体" panose="02010600030101010101" pitchFamily="2" charset="-122"/>
                <a:ea typeface="宋体" panose="02010600030101010101" pitchFamily="2" charset="-122"/>
              </a:rPr>
              <a:t>60°N </a:t>
            </a:r>
          </a:p>
          <a:p>
            <a:pPr>
              <a:lnSpc>
                <a:spcPct val="120000"/>
              </a:lnSpc>
            </a:pPr>
            <a:r>
              <a:rPr lang="pt-BR" altLang="zh-CN" sz="5400" b="1" dirty="0">
                <a:latin typeface="宋体" panose="02010600030101010101" pitchFamily="2" charset="-122"/>
                <a:ea typeface="宋体" panose="02010600030101010101" pitchFamily="2" charset="-122"/>
              </a:rPr>
              <a:t>C.66.5°N        </a:t>
            </a:r>
            <a:r>
              <a:rPr lang="pt-BR" altLang="zh-CN" sz="5400" b="1" dirty="0" smtClean="0">
                <a:latin typeface="宋体" panose="02010600030101010101" pitchFamily="2" charset="-122"/>
                <a:ea typeface="宋体" panose="02010600030101010101" pitchFamily="2" charset="-122"/>
              </a:rPr>
              <a:t> D.40°N</a:t>
            </a:r>
            <a:endParaRPr lang="zh-CN" altLang="zh-CN" sz="54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5650" y="2538000"/>
            <a:ext cx="9072952" cy="11888214"/>
          </a:xfrm>
          <a:prstGeom prst="rect">
            <a:avLst/>
          </a:prstGeom>
        </p:spPr>
      </p:pic>
      <p:sp>
        <p:nvSpPr>
          <p:cNvPr id="9" name="TextBox 1"/>
          <p:cNvSpPr txBox="1"/>
          <p:nvPr/>
        </p:nvSpPr>
        <p:spPr>
          <a:xfrm>
            <a:off x="1264058" y="828000"/>
            <a:ext cx="21721592" cy="2951508"/>
          </a:xfrm>
          <a:prstGeom prst="rect">
            <a:avLst/>
          </a:prstGeom>
          <a:noFill/>
        </p:spPr>
        <p:txBody>
          <a:bodyPr wrap="square" lIns="91433" tIns="45717" rIns="91433" bIns="45717" rtlCol="0">
            <a:spAutoFit/>
          </a:bodyPr>
          <a:lstStyle/>
          <a:p>
            <a:pPr>
              <a:lnSpc>
                <a:spcPct val="120000"/>
              </a:lnSpc>
            </a:pPr>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8</a:t>
            </a:r>
            <a:r>
              <a:rPr lang="zh-CN" altLang="en-US" sz="5400" b="1" dirty="0" smtClean="0">
                <a:latin typeface="宋体" panose="02010600030101010101" pitchFamily="2" charset="-122"/>
                <a:ea typeface="宋体" panose="02010600030101010101" pitchFamily="2" charset="-122"/>
              </a:rPr>
              <a:t>）甘</a:t>
            </a:r>
            <a:r>
              <a:rPr lang="zh-CN" altLang="en-US" sz="5400" b="1" dirty="0">
                <a:latin typeface="宋体" panose="02010600030101010101" pitchFamily="2" charset="-122"/>
                <a:ea typeface="宋体" panose="02010600030101010101" pitchFamily="2" charset="-122"/>
              </a:rPr>
              <a:t>德国际</a:t>
            </a:r>
            <a:r>
              <a:rPr lang="zh-CN" altLang="en-US" sz="5400" b="1" dirty="0" smtClean="0">
                <a:latin typeface="宋体" panose="02010600030101010101" pitchFamily="2" charset="-122"/>
                <a:ea typeface="宋体" panose="02010600030101010101" pitchFamily="2" charset="-122"/>
              </a:rPr>
              <a:t>机场（下图）曾</a:t>
            </a:r>
            <a:r>
              <a:rPr lang="zh-CN" altLang="en-US" sz="5400" b="1" dirty="0">
                <a:latin typeface="宋体" panose="02010600030101010101" pitchFamily="2" charset="-122"/>
                <a:ea typeface="宋体" panose="02010600030101010101" pitchFamily="2" charset="-122"/>
              </a:rPr>
              <a:t>是世界上最繁忙的航空枢纽之一，当时几乎所有横跨北大西洋的航班都要经停该机场补充燃料。如今，横跨北大西洋的航班不再需要经停此地。据此完成下题。</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0" name="圆角矩形 9"/>
          <p:cNvSpPr/>
          <p:nvPr/>
        </p:nvSpPr>
        <p:spPr>
          <a:xfrm>
            <a:off x="8602320" y="571014"/>
            <a:ext cx="7166660" cy="864000"/>
          </a:xfrm>
          <a:prstGeom prst="roundRect">
            <a:avLst/>
          </a:prstGeom>
          <a:solidFill>
            <a:srgbClr val="EA5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黑体" panose="02010609060101010101" pitchFamily="49" charset="-122"/>
                <a:ea typeface="黑体" panose="02010609060101010101" pitchFamily="49" charset="-122"/>
              </a:rPr>
              <a:t>三、经纬网</a:t>
            </a:r>
          </a:p>
        </p:txBody>
      </p:sp>
      <p:sp>
        <p:nvSpPr>
          <p:cNvPr id="12" name="TextBox 9"/>
          <p:cNvSpPr txBox="1"/>
          <p:nvPr/>
        </p:nvSpPr>
        <p:spPr>
          <a:xfrm>
            <a:off x="1265164" y="2281800"/>
            <a:ext cx="9896770" cy="707886"/>
          </a:xfrm>
          <a:prstGeom prst="rect">
            <a:avLst/>
          </a:prstGeom>
          <a:noFill/>
        </p:spPr>
        <p:txBody>
          <a:bodyPr wrap="square" rtlCol="0">
            <a:spAutoFit/>
          </a:bodyPr>
          <a:lstStyle/>
          <a:p>
            <a:r>
              <a:rPr lang="en-US" altLang="zh-CN" sz="4000" dirty="0">
                <a:latin typeface="黑体" panose="02010609060101010101" pitchFamily="49" charset="-122"/>
                <a:ea typeface="黑体" panose="02010609060101010101" pitchFamily="49" charset="-122"/>
              </a:rPr>
              <a:t>1.</a:t>
            </a:r>
            <a:r>
              <a:rPr lang="zh-CN" altLang="en-US" sz="4000" dirty="0">
                <a:latin typeface="黑体" panose="02010609060101010101" pitchFamily="49" charset="-122"/>
                <a:ea typeface="黑体" panose="02010609060101010101" pitchFamily="49" charset="-122"/>
              </a:rPr>
              <a:t>经线</a:t>
            </a:r>
          </a:p>
        </p:txBody>
      </p:sp>
      <p:sp>
        <p:nvSpPr>
          <p:cNvPr id="13" name="TextBox 7"/>
          <p:cNvSpPr txBox="1"/>
          <p:nvPr/>
        </p:nvSpPr>
        <p:spPr>
          <a:xfrm>
            <a:off x="1692664" y="3100588"/>
            <a:ext cx="15667986" cy="707886"/>
          </a:xfrm>
          <a:prstGeom prst="rect">
            <a:avLst/>
          </a:prstGeom>
          <a:noFill/>
        </p:spPr>
        <p:txBody>
          <a:bodyPr wrap="square" rtlCol="0">
            <a:spAutoFit/>
          </a:bodyPr>
          <a:lstStyle/>
          <a:p>
            <a:r>
              <a:rPr lang="zh-CN" altLang="en-US" sz="4000" b="1" dirty="0">
                <a:latin typeface="+mj-ea"/>
                <a:ea typeface="+mj-ea"/>
              </a:rPr>
              <a:t>地球仪上，连接南北两极并垂直于纬线的线，叫经线</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3673" y="4349993"/>
            <a:ext cx="5927665" cy="811975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5570" y="6329700"/>
            <a:ext cx="1024627" cy="3176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506" y="6104700"/>
            <a:ext cx="1015807" cy="3611757"/>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09916" y="5879700"/>
            <a:ext cx="1157590" cy="4747412"/>
          </a:xfrm>
          <a:prstGeom prst="rect">
            <a:avLst/>
          </a:prstGeom>
        </p:spPr>
      </p:pic>
      <p:grpSp>
        <p:nvGrpSpPr>
          <p:cNvPr id="27" name="组合 26"/>
          <p:cNvGrpSpPr/>
          <p:nvPr/>
        </p:nvGrpSpPr>
        <p:grpSpPr>
          <a:xfrm>
            <a:off x="4201448" y="4865276"/>
            <a:ext cx="7925987" cy="1523907"/>
            <a:chOff x="4201448" y="4865276"/>
            <a:chExt cx="7925987" cy="1523907"/>
          </a:xfrm>
        </p:grpSpPr>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flipV="1">
              <a:off x="8180650" y="5451306"/>
              <a:ext cx="3946785" cy="85799"/>
            </a:xfrm>
            <a:prstGeom prst="rect">
              <a:avLst/>
            </a:prstGeom>
          </p:spPr>
        </p:pic>
        <p:grpSp>
          <p:nvGrpSpPr>
            <p:cNvPr id="24" name="组合 23"/>
            <p:cNvGrpSpPr/>
            <p:nvPr/>
          </p:nvGrpSpPr>
          <p:grpSpPr>
            <a:xfrm>
              <a:off x="4201448" y="4865276"/>
              <a:ext cx="4057238" cy="1523907"/>
              <a:chOff x="4201448" y="4865276"/>
              <a:chExt cx="4057238" cy="1523907"/>
            </a:xfrm>
          </p:grpSpPr>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1448" y="4865276"/>
                <a:ext cx="4057238" cy="1502329"/>
              </a:xfrm>
              <a:prstGeom prst="rect">
                <a:avLst/>
              </a:prstGeom>
            </p:spPr>
          </p:pic>
          <p:sp>
            <p:nvSpPr>
              <p:cNvPr id="23" name="矩形 22"/>
              <p:cNvSpPr/>
              <p:nvPr/>
            </p:nvSpPr>
            <p:spPr>
              <a:xfrm>
                <a:off x="4373879" y="4878000"/>
                <a:ext cx="3752825" cy="1511183"/>
              </a:xfrm>
              <a:prstGeom prst="rect">
                <a:avLst/>
              </a:prstGeom>
            </p:spPr>
            <p:txBody>
              <a:bodyPr wrap="square">
                <a:spAutoFit/>
              </a:bodyPr>
              <a:lstStyle/>
              <a:p>
                <a:pPr>
                  <a:lnSpc>
                    <a:spcPct val="120000"/>
                  </a:lnSpc>
                </a:pPr>
                <a:r>
                  <a:rPr lang="zh-CN" altLang="en-US" sz="4000" b="1" dirty="0">
                    <a:latin typeface="楷体" panose="02010609060101010101" pitchFamily="49" charset="-122"/>
                    <a:ea typeface="楷体" panose="02010609060101010101" pitchFamily="49" charset="-122"/>
                  </a:rPr>
                  <a:t>   所有经线都相交于南北极点</a:t>
                </a:r>
              </a:p>
            </p:txBody>
          </p:sp>
        </p:grpSp>
      </p:grpSp>
      <p:grpSp>
        <p:nvGrpSpPr>
          <p:cNvPr id="28" name="组合 27"/>
          <p:cNvGrpSpPr/>
          <p:nvPr/>
        </p:nvGrpSpPr>
        <p:grpSpPr>
          <a:xfrm>
            <a:off x="12957506" y="8373077"/>
            <a:ext cx="8048143" cy="3113095"/>
            <a:chOff x="12957506" y="8373077"/>
            <a:chExt cx="8048143" cy="3113095"/>
          </a:xfrm>
        </p:grpSpPr>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12957506" y="9061983"/>
              <a:ext cx="4725000" cy="102717"/>
            </a:xfrm>
            <a:prstGeom prst="rect">
              <a:avLst/>
            </a:prstGeom>
          </p:spPr>
        </p:pic>
        <p:grpSp>
          <p:nvGrpSpPr>
            <p:cNvPr id="25" name="组合 24"/>
            <p:cNvGrpSpPr/>
            <p:nvPr/>
          </p:nvGrpSpPr>
          <p:grpSpPr>
            <a:xfrm>
              <a:off x="16852434" y="8373077"/>
              <a:ext cx="4153215" cy="3113095"/>
              <a:chOff x="16852434" y="8373077"/>
              <a:chExt cx="4153215" cy="3113095"/>
            </a:xfrm>
          </p:grpSpPr>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52434" y="8373077"/>
                <a:ext cx="4153215" cy="3054617"/>
              </a:xfrm>
              <a:prstGeom prst="rect">
                <a:avLst/>
              </a:prstGeom>
            </p:spPr>
          </p:pic>
          <p:sp>
            <p:nvSpPr>
              <p:cNvPr id="26" name="矩形 25"/>
              <p:cNvSpPr/>
              <p:nvPr/>
            </p:nvSpPr>
            <p:spPr>
              <a:xfrm>
                <a:off x="17072825" y="8439184"/>
                <a:ext cx="3752825" cy="3046988"/>
              </a:xfrm>
              <a:prstGeom prst="rect">
                <a:avLst/>
              </a:prstGeom>
            </p:spPr>
            <p:txBody>
              <a:bodyPr wrap="square">
                <a:spAutoFit/>
              </a:bodyPr>
              <a:lstStyle/>
              <a:p>
                <a:pPr>
                  <a:lnSpc>
                    <a:spcPct val="120000"/>
                  </a:lnSpc>
                </a:pPr>
                <a:r>
                  <a:rPr lang="zh-CN" altLang="en-US" sz="4000" b="1" dirty="0">
                    <a:latin typeface="楷体" panose="02010609060101010101" pitchFamily="49" charset="-122"/>
                    <a:ea typeface="楷体" panose="02010609060101010101" pitchFamily="49" charset="-122"/>
                  </a:rPr>
                  <a:t>   任意两条经线间的间隔，从赤道向两极</a:t>
                </a:r>
                <a:r>
                  <a:rPr lang="zh-CN" altLang="en-US" sz="4000" b="1" u="sng" dirty="0">
                    <a:solidFill>
                      <a:srgbClr val="FF0000"/>
                    </a:solidFill>
                    <a:latin typeface="楷体" panose="02010609060101010101" pitchFamily="49" charset="-122"/>
                    <a:ea typeface="楷体" panose="02010609060101010101" pitchFamily="49" charset="-122"/>
                  </a:rPr>
                  <a:t>递减</a:t>
                </a:r>
                <a:r>
                  <a:rPr lang="zh-CN" altLang="en-US" sz="4000" b="1" dirty="0">
                    <a:latin typeface="楷体" panose="02010609060101010101" pitchFamily="49" charset="-122"/>
                    <a:ea typeface="楷体" panose="02010609060101010101" pitchFamily="49" charset="-122"/>
                  </a:rPr>
                  <a:t>，如图中</a:t>
                </a:r>
                <a:r>
                  <a:rPr lang="en-US" altLang="zh-CN" sz="4000" b="1" dirty="0">
                    <a:latin typeface="楷体" panose="02010609060101010101" pitchFamily="49" charset="-122"/>
                    <a:ea typeface="楷体" panose="02010609060101010101" pitchFamily="49" charset="-122"/>
                  </a:rPr>
                  <a:t>a</a:t>
                </a:r>
                <a:r>
                  <a:rPr lang="zh-CN" altLang="en-US" sz="4000" b="1" dirty="0">
                    <a:latin typeface="楷体" panose="02010609060101010101" pitchFamily="49" charset="-122"/>
                    <a:ea typeface="楷体" panose="02010609060101010101" pitchFamily="49" charset="-122"/>
                  </a:rPr>
                  <a:t>＞</a:t>
                </a:r>
                <a:r>
                  <a:rPr lang="en-US" altLang="zh-CN" sz="4000" b="1" dirty="0">
                    <a:latin typeface="楷体" panose="02010609060101010101" pitchFamily="49" charset="-122"/>
                    <a:ea typeface="楷体" panose="02010609060101010101" pitchFamily="49" charset="-122"/>
                  </a:rPr>
                  <a:t>b</a:t>
                </a:r>
                <a:r>
                  <a:rPr lang="zh-CN" altLang="en-US" sz="4000" b="1" dirty="0">
                    <a:latin typeface="楷体" panose="02010609060101010101" pitchFamily="49" charset="-122"/>
                    <a:ea typeface="楷体" panose="02010609060101010101" pitchFamily="49" charset="-122"/>
                  </a:rPr>
                  <a:t>＞</a:t>
                </a:r>
                <a:r>
                  <a:rPr lang="en-US" altLang="zh-CN" sz="4000" b="1" dirty="0">
                    <a:latin typeface="楷体" panose="02010609060101010101" pitchFamily="49" charset="-122"/>
                    <a:ea typeface="楷体" panose="02010609060101010101" pitchFamily="49" charset="-122"/>
                  </a:rPr>
                  <a:t>c</a:t>
                </a:r>
                <a:endParaRPr lang="zh-CN" altLang="en-US" sz="4000" b="1" dirty="0">
                  <a:latin typeface="楷体" panose="02010609060101010101" pitchFamily="49" charset="-122"/>
                  <a:ea typeface="楷体" panose="02010609060101010101" pitchFamily="49" charset="-122"/>
                </a:endParaRPr>
              </a:p>
            </p:txBody>
          </p:sp>
        </p:grpSp>
      </p:grpSp>
      <mc:AlternateContent xmlns:mc="http://schemas.openxmlformats.org/markup-compatibility/2006">
        <mc:Choice xmlns:p14="http://schemas.microsoft.com/office/powerpoint/2010/main" Requires="p14">
          <p:contentPart p14:bwMode="auto" r:id="rId10">
            <p14:nvContentPartPr>
              <p14:cNvPr id="2" name="墨迹 1"/>
              <p14:cNvContentPartPr/>
              <p14:nvPr/>
            </p14:nvContentPartPr>
            <p14:xfrm>
              <a:off x="11463840" y="4295160"/>
              <a:ext cx="1280160" cy="8457840"/>
            </p14:xfrm>
          </p:contentPart>
        </mc:Choice>
        <mc:Fallback>
          <p:pic>
            <p:nvPicPr>
              <p:cNvPr id="2" name="墨迹 1"/>
              <p:cNvPicPr/>
              <p:nvPr/>
            </p:nvPicPr>
            <p:blipFill>
              <a:blip r:embed="rId11"/>
              <a:stretch>
                <a:fillRect/>
              </a:stretch>
            </p:blipFill>
            <p:spPr>
              <a:xfrm>
                <a:off x="11454480" y="4285800"/>
                <a:ext cx="1298880" cy="847656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
          <p:cNvSpPr txBox="1"/>
          <p:nvPr/>
        </p:nvSpPr>
        <p:spPr>
          <a:xfrm>
            <a:off x="1264058" y="828000"/>
            <a:ext cx="21721592" cy="2951508"/>
          </a:xfrm>
          <a:prstGeom prst="rect">
            <a:avLst/>
          </a:prstGeom>
          <a:noFill/>
        </p:spPr>
        <p:txBody>
          <a:bodyPr wrap="square" lIns="91433" tIns="45717" rIns="91433" bIns="45717" rtlCol="0">
            <a:spAutoFit/>
          </a:bodyPr>
          <a:lstStyle/>
          <a:p>
            <a:pPr>
              <a:lnSpc>
                <a:spcPct val="120000"/>
              </a:lnSpc>
            </a:pPr>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8</a:t>
            </a:r>
            <a:r>
              <a:rPr lang="zh-CN" altLang="en-US" sz="5400" b="1" dirty="0" smtClean="0">
                <a:latin typeface="宋体" panose="02010600030101010101" pitchFamily="2" charset="-122"/>
                <a:ea typeface="宋体" panose="02010600030101010101" pitchFamily="2" charset="-122"/>
              </a:rPr>
              <a:t>）甘</a:t>
            </a:r>
            <a:r>
              <a:rPr lang="zh-CN" altLang="en-US" sz="5400" b="1" dirty="0">
                <a:latin typeface="宋体" panose="02010600030101010101" pitchFamily="2" charset="-122"/>
                <a:ea typeface="宋体" panose="02010600030101010101" pitchFamily="2" charset="-122"/>
              </a:rPr>
              <a:t>德国际</a:t>
            </a:r>
            <a:r>
              <a:rPr lang="zh-CN" altLang="en-US" sz="5400" b="1" dirty="0" smtClean="0">
                <a:latin typeface="宋体" panose="02010600030101010101" pitchFamily="2" charset="-122"/>
                <a:ea typeface="宋体" panose="02010600030101010101" pitchFamily="2" charset="-122"/>
              </a:rPr>
              <a:t>机场（下图）曾</a:t>
            </a:r>
            <a:r>
              <a:rPr lang="zh-CN" altLang="en-US" sz="5400" b="1" dirty="0">
                <a:latin typeface="宋体" panose="02010600030101010101" pitchFamily="2" charset="-122"/>
                <a:ea typeface="宋体" panose="02010600030101010101" pitchFamily="2" charset="-122"/>
              </a:rPr>
              <a:t>是世界上最繁忙的航空枢纽之一，当时几乎所有横跨北大西洋的航班都要经停该机场补充燃料。如今，横跨北大西洋的航班不再需要经停此地。据此完成下题。</a:t>
            </a:r>
          </a:p>
        </p:txBody>
      </p:sp>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64057" y="3888000"/>
            <a:ext cx="14566593" cy="4081117"/>
          </a:xfrm>
          <a:prstGeom prst="rect">
            <a:avLst/>
          </a:prstGeom>
        </p:spPr>
        <p:txBody>
          <a:bodyPr wrap="square">
            <a:spAutoFit/>
          </a:bodyPr>
          <a:lstStyle/>
          <a:p>
            <a:pPr>
              <a:lnSpc>
                <a:spcPct val="120000"/>
              </a:lnSpc>
            </a:pPr>
            <a:r>
              <a:rPr lang="zh-CN" altLang="en-US" sz="5400" b="1" dirty="0">
                <a:latin typeface="宋体" panose="02010600030101010101" pitchFamily="2" charset="-122"/>
                <a:ea typeface="宋体" panose="02010600030101010101" pitchFamily="2" charset="-122"/>
              </a:rPr>
              <a:t>一架从甘德机场起飞的飞机以</a:t>
            </a:r>
            <a:r>
              <a:rPr lang="en-US" altLang="zh-CN" sz="5400" b="1" dirty="0">
                <a:latin typeface="宋体" panose="02010600030101010101" pitchFamily="2" charset="-122"/>
                <a:ea typeface="宋体" panose="02010600030101010101" pitchFamily="2" charset="-122"/>
              </a:rPr>
              <a:t>650 km/h</a:t>
            </a:r>
            <a:r>
              <a:rPr lang="zh-CN" altLang="en-US" sz="5400" b="1" dirty="0">
                <a:latin typeface="宋体" panose="02010600030101010101" pitchFamily="2" charset="-122"/>
                <a:ea typeface="宋体" panose="02010600030101010101" pitchFamily="2" charset="-122"/>
              </a:rPr>
              <a:t>的速度飞行。</a:t>
            </a:r>
            <a:r>
              <a:rPr lang="en-US" altLang="zh-CN" sz="5400" b="1" dirty="0">
                <a:latin typeface="宋体" panose="02010600030101010101" pitchFamily="2" charset="-122"/>
                <a:ea typeface="宋体" panose="02010600030101010101" pitchFamily="2" charset="-122"/>
              </a:rPr>
              <a:t>1</a:t>
            </a:r>
            <a:r>
              <a:rPr lang="zh-CN" altLang="en-US" sz="5400" b="1" dirty="0">
                <a:latin typeface="宋体" panose="02010600030101010101" pitchFamily="2" charset="-122"/>
                <a:ea typeface="宋体" panose="02010600030101010101" pitchFamily="2" charset="-122"/>
              </a:rPr>
              <a:t>小时后该飞机的纬度位置可能</a:t>
            </a:r>
            <a:r>
              <a:rPr lang="zh-CN" altLang="en-US" sz="5400" b="1" dirty="0" smtClean="0">
                <a:latin typeface="宋体" panose="02010600030101010101" pitchFamily="2" charset="-122"/>
                <a:ea typeface="宋体" panose="02010600030101010101" pitchFamily="2" charset="-122"/>
              </a:rPr>
              <a:t>为（</a:t>
            </a:r>
            <a:r>
              <a:rPr lang="zh-CN" altLang="zh-CN" sz="5400" b="1" dirty="0" smtClean="0">
                <a:latin typeface="宋体" panose="02010600030101010101" pitchFamily="2" charset="-122"/>
                <a:ea typeface="宋体" panose="02010600030101010101" pitchFamily="2" charset="-122"/>
              </a:rPr>
              <a:t>   </a:t>
            </a:r>
            <a:r>
              <a:rPr lang="zh-CN" altLang="en-US" sz="5400" b="1" dirty="0" smtClean="0">
                <a:latin typeface="宋体" panose="02010600030101010101" pitchFamily="2" charset="-122"/>
                <a:ea typeface="宋体" panose="02010600030101010101" pitchFamily="2" charset="-122"/>
              </a:rPr>
              <a:t>）</a:t>
            </a:r>
            <a:endParaRPr lang="en-US" altLang="zh-CN"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A.</a:t>
            </a:r>
            <a:r>
              <a:rPr lang="pt-BR" altLang="zh-CN" sz="5400" b="1" dirty="0">
                <a:latin typeface="宋体" panose="02010600030101010101" pitchFamily="2" charset="-122"/>
                <a:ea typeface="宋体" panose="02010600030101010101" pitchFamily="2" charset="-122"/>
              </a:rPr>
              <a:t> 53°N </a:t>
            </a:r>
            <a:r>
              <a:rPr lang="en-US" altLang="zh-CN" sz="5400" b="1" dirty="0">
                <a:latin typeface="宋体" panose="02010600030101010101" pitchFamily="2" charset="-122"/>
                <a:ea typeface="宋体" panose="02010600030101010101" pitchFamily="2" charset="-122"/>
              </a:rPr>
              <a:t>         B.</a:t>
            </a:r>
            <a:r>
              <a:rPr lang="pt-BR" altLang="zh-CN" sz="5400" b="1" dirty="0">
                <a:latin typeface="宋体" panose="02010600030101010101" pitchFamily="2" charset="-122"/>
                <a:ea typeface="宋体" panose="02010600030101010101" pitchFamily="2" charset="-122"/>
              </a:rPr>
              <a:t>60°N </a:t>
            </a:r>
          </a:p>
          <a:p>
            <a:pPr>
              <a:lnSpc>
                <a:spcPct val="120000"/>
              </a:lnSpc>
            </a:pPr>
            <a:r>
              <a:rPr lang="pt-BR" altLang="zh-CN" sz="5400" b="1" dirty="0">
                <a:latin typeface="宋体" panose="02010600030101010101" pitchFamily="2" charset="-122"/>
                <a:ea typeface="宋体" panose="02010600030101010101" pitchFamily="2" charset="-122"/>
              </a:rPr>
              <a:t>C.66.5°N        </a:t>
            </a:r>
            <a:r>
              <a:rPr lang="pt-BR" altLang="zh-CN" sz="5400" b="1" dirty="0" smtClean="0">
                <a:latin typeface="宋体" panose="02010600030101010101" pitchFamily="2" charset="-122"/>
                <a:ea typeface="宋体" panose="02010600030101010101" pitchFamily="2" charset="-122"/>
              </a:rPr>
              <a:t> D.40°N</a:t>
            </a:r>
            <a:endParaRPr lang="zh-CN" altLang="zh-CN" sz="5400" b="1" dirty="0">
              <a:latin typeface="宋体" panose="02010600030101010101" pitchFamily="2" charset="-122"/>
              <a:ea typeface="宋体" panose="02010600030101010101" pitchFamily="2" charset="-122"/>
            </a:endParaRPr>
          </a:p>
        </p:txBody>
      </p:sp>
      <p:sp>
        <p:nvSpPr>
          <p:cNvPr id="23" name="矩形 22"/>
          <p:cNvSpPr/>
          <p:nvPr/>
        </p:nvSpPr>
        <p:spPr>
          <a:xfrm>
            <a:off x="1343392" y="8073000"/>
            <a:ext cx="20067258" cy="5078313"/>
          </a:xfrm>
          <a:prstGeom prst="rect">
            <a:avLst/>
          </a:prstGeom>
        </p:spPr>
        <p:txBody>
          <a:bodyPr wrap="square">
            <a:spAutoFit/>
          </a:bodyPr>
          <a:lstStyle/>
          <a:p>
            <a:pPr>
              <a:lnSpc>
                <a:spcPct val="120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a:solidFill>
                  <a:srgbClr val="2A5CAA"/>
                </a:solidFill>
                <a:latin typeface="楷体" panose="02010609060101010101" pitchFamily="49" charset="-122"/>
                <a:ea typeface="楷体" panose="02010609060101010101" pitchFamily="49" charset="-122"/>
              </a:rPr>
              <a:t>本题考查经纬网图中距离的估算。</a:t>
            </a:r>
            <a:r>
              <a:rPr lang="zh-CN" altLang="en-US" sz="5400" b="1" dirty="0" smtClean="0">
                <a:solidFill>
                  <a:srgbClr val="2A5CAA"/>
                </a:solidFill>
                <a:latin typeface="楷体" panose="02010609060101010101" pitchFamily="49" charset="-122"/>
                <a:ea typeface="楷体" panose="02010609060101010101" pitchFamily="49" charset="-122"/>
              </a:rPr>
              <a:t>题</a:t>
            </a:r>
            <a:endParaRPr lang="en-US" altLang="zh-CN" sz="5400" b="1" dirty="0" smtClean="0">
              <a:solidFill>
                <a:srgbClr val="2A5CAA"/>
              </a:solidFill>
              <a:latin typeface="楷体" panose="02010609060101010101" pitchFamily="49" charset="-122"/>
              <a:ea typeface="楷体" panose="02010609060101010101" pitchFamily="49" charset="-122"/>
            </a:endParaRPr>
          </a:p>
          <a:p>
            <a:pPr>
              <a:lnSpc>
                <a:spcPct val="120000"/>
              </a:lnSpc>
            </a:pPr>
            <a:r>
              <a:rPr lang="zh-CN" altLang="en-US" sz="5400" b="1" dirty="0" smtClean="0">
                <a:solidFill>
                  <a:srgbClr val="2A5CAA"/>
                </a:solidFill>
                <a:latin typeface="楷体" panose="02010609060101010101" pitchFamily="49" charset="-122"/>
                <a:ea typeface="楷体" panose="02010609060101010101" pitchFamily="49" charset="-122"/>
              </a:rPr>
              <a:t>目</a:t>
            </a:r>
            <a:r>
              <a:rPr lang="zh-CN" altLang="en-US" sz="5400" b="1" dirty="0">
                <a:solidFill>
                  <a:srgbClr val="2A5CAA"/>
                </a:solidFill>
                <a:latin typeface="楷体" panose="02010609060101010101" pitchFamily="49" charset="-122"/>
                <a:ea typeface="楷体" panose="02010609060101010101" pitchFamily="49" charset="-122"/>
              </a:rPr>
              <a:t>中要求估算</a:t>
            </a:r>
            <a:r>
              <a:rPr lang="en-US" altLang="zh-CN" sz="5400" b="1" dirty="0">
                <a:solidFill>
                  <a:srgbClr val="2A5CAA"/>
                </a:solidFill>
                <a:latin typeface="楷体" panose="02010609060101010101" pitchFamily="49" charset="-122"/>
                <a:ea typeface="楷体" panose="02010609060101010101" pitchFamily="49" charset="-122"/>
              </a:rPr>
              <a:t>1</a:t>
            </a:r>
            <a:r>
              <a:rPr lang="zh-CN" altLang="en-US" sz="5400" b="1" dirty="0">
                <a:solidFill>
                  <a:srgbClr val="2A5CAA"/>
                </a:solidFill>
                <a:latin typeface="楷体" panose="02010609060101010101" pitchFamily="49" charset="-122"/>
                <a:ea typeface="楷体" panose="02010609060101010101" pitchFamily="49" charset="-122"/>
              </a:rPr>
              <a:t>小时后飞机可能的纬度位置</a:t>
            </a:r>
            <a:r>
              <a:rPr lang="zh-CN" altLang="en-US" sz="5400" b="1" dirty="0" smtClean="0">
                <a:solidFill>
                  <a:srgbClr val="2A5CAA"/>
                </a:solidFill>
                <a:latin typeface="楷体" panose="02010609060101010101" pitchFamily="49" charset="-122"/>
                <a:ea typeface="楷体" panose="02010609060101010101" pitchFamily="49" charset="-122"/>
              </a:rPr>
              <a:t>，</a:t>
            </a:r>
            <a:endParaRPr lang="en-US" altLang="zh-CN" sz="5400" b="1" dirty="0" smtClean="0">
              <a:solidFill>
                <a:srgbClr val="2A5CAA"/>
              </a:solidFill>
              <a:latin typeface="楷体" panose="02010609060101010101" pitchFamily="49" charset="-122"/>
              <a:ea typeface="楷体" panose="02010609060101010101" pitchFamily="49" charset="-122"/>
            </a:endParaRPr>
          </a:p>
          <a:p>
            <a:pPr>
              <a:lnSpc>
                <a:spcPct val="120000"/>
              </a:lnSpc>
            </a:pPr>
            <a:r>
              <a:rPr lang="zh-CN" altLang="en-US" sz="5400" b="1" dirty="0" smtClean="0">
                <a:solidFill>
                  <a:srgbClr val="2A5CAA"/>
                </a:solidFill>
                <a:latin typeface="楷体" panose="02010609060101010101" pitchFamily="49" charset="-122"/>
                <a:ea typeface="楷体" panose="02010609060101010101" pitchFamily="49" charset="-122"/>
              </a:rPr>
              <a:t>则</a:t>
            </a:r>
            <a:r>
              <a:rPr lang="zh-CN" altLang="en-US" sz="5400" b="1" dirty="0">
                <a:solidFill>
                  <a:srgbClr val="2A5CAA"/>
                </a:solidFill>
                <a:latin typeface="楷体" panose="02010609060101010101" pitchFamily="49" charset="-122"/>
                <a:ea typeface="楷体" panose="02010609060101010101" pitchFamily="49" charset="-122"/>
              </a:rPr>
              <a:t>需先求出</a:t>
            </a:r>
            <a:r>
              <a:rPr lang="en-US" altLang="zh-CN" sz="5400" b="1" dirty="0">
                <a:solidFill>
                  <a:srgbClr val="2A5CAA"/>
                </a:solidFill>
                <a:latin typeface="楷体" panose="02010609060101010101" pitchFamily="49" charset="-122"/>
                <a:ea typeface="楷体" panose="02010609060101010101" pitchFamily="49" charset="-122"/>
              </a:rPr>
              <a:t>1</a:t>
            </a:r>
            <a:r>
              <a:rPr lang="zh-CN" altLang="en-US" sz="5400" b="1" dirty="0">
                <a:solidFill>
                  <a:srgbClr val="2A5CAA"/>
                </a:solidFill>
                <a:latin typeface="楷体" panose="02010609060101010101" pitchFamily="49" charset="-122"/>
                <a:ea typeface="楷体" panose="02010609060101010101" pitchFamily="49" charset="-122"/>
              </a:rPr>
              <a:t>小时内飞机最远能到达的纬度</a:t>
            </a:r>
            <a:r>
              <a:rPr lang="zh-CN" altLang="en-US" sz="5400" b="1" dirty="0" smtClean="0">
                <a:solidFill>
                  <a:srgbClr val="2A5CAA"/>
                </a:solidFill>
                <a:latin typeface="楷体" panose="02010609060101010101" pitchFamily="49" charset="-122"/>
                <a:ea typeface="楷体" panose="02010609060101010101" pitchFamily="49" charset="-122"/>
              </a:rPr>
              <a:t>位</a:t>
            </a:r>
            <a:endParaRPr lang="en-US" altLang="zh-CN" sz="5400" b="1" dirty="0" smtClean="0">
              <a:solidFill>
                <a:srgbClr val="2A5CAA"/>
              </a:solidFill>
              <a:latin typeface="楷体" panose="02010609060101010101" pitchFamily="49" charset="-122"/>
              <a:ea typeface="楷体" panose="02010609060101010101" pitchFamily="49" charset="-122"/>
            </a:endParaRPr>
          </a:p>
          <a:p>
            <a:pPr>
              <a:lnSpc>
                <a:spcPct val="120000"/>
              </a:lnSpc>
            </a:pPr>
            <a:r>
              <a:rPr lang="zh-CN" altLang="en-US" sz="5400" b="1" dirty="0" smtClean="0">
                <a:solidFill>
                  <a:srgbClr val="2A5CAA"/>
                </a:solidFill>
                <a:latin typeface="楷体" panose="02010609060101010101" pitchFamily="49" charset="-122"/>
                <a:ea typeface="楷体" panose="02010609060101010101" pitchFamily="49" charset="-122"/>
              </a:rPr>
              <a:t>置</a:t>
            </a:r>
            <a:r>
              <a:rPr lang="zh-CN" altLang="en-US" sz="5400" b="1" dirty="0">
                <a:solidFill>
                  <a:srgbClr val="2A5CAA"/>
                </a:solidFill>
                <a:latin typeface="楷体" panose="02010609060101010101" pitchFamily="49" charset="-122"/>
                <a:ea typeface="楷体" panose="02010609060101010101" pitchFamily="49" charset="-122"/>
              </a:rPr>
              <a:t>。飞机沿经线向正北或正南飞行，单位</a:t>
            </a:r>
            <a:r>
              <a:rPr lang="zh-CN" altLang="en-US" sz="5400" b="1" dirty="0" smtClean="0">
                <a:solidFill>
                  <a:srgbClr val="2A5CAA"/>
                </a:solidFill>
                <a:latin typeface="楷体" panose="02010609060101010101" pitchFamily="49" charset="-122"/>
                <a:ea typeface="楷体" panose="02010609060101010101" pitchFamily="49" charset="-122"/>
              </a:rPr>
              <a:t>时间内</a:t>
            </a:r>
            <a:r>
              <a:rPr lang="zh-CN" altLang="en-US" sz="5400" b="1" dirty="0">
                <a:solidFill>
                  <a:srgbClr val="2A5CAA"/>
                </a:solidFill>
                <a:latin typeface="楷体" panose="02010609060101010101" pitchFamily="49" charset="-122"/>
                <a:ea typeface="楷体" panose="02010609060101010101" pitchFamily="49" charset="-122"/>
              </a:rPr>
              <a:t>飞行的纬度范围最大</a:t>
            </a:r>
            <a:r>
              <a:rPr lang="zh-CN" altLang="en-US" sz="5400" b="1" dirty="0" smtClean="0">
                <a:solidFill>
                  <a:srgbClr val="2A5CAA"/>
                </a:solidFill>
                <a:latin typeface="楷体" panose="02010609060101010101" pitchFamily="49" charset="-122"/>
                <a:ea typeface="楷体" panose="02010609060101010101" pitchFamily="49" charset="-122"/>
              </a:rPr>
              <a:t>。</a:t>
            </a:r>
            <a:endParaRPr lang="zh-CN" altLang="en-US" sz="5400" b="1" dirty="0">
              <a:solidFill>
                <a:srgbClr val="2A5CAA"/>
              </a:solidFill>
              <a:latin typeface="楷体" panose="02010609060101010101" pitchFamily="49" charset="-122"/>
              <a:ea typeface="楷体" panose="02010609060101010101" pitchFamily="49"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65650" y="2628000"/>
            <a:ext cx="7421337" cy="97241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5650" y="2628000"/>
            <a:ext cx="7421337" cy="9724117"/>
          </a:xfrm>
          <a:prstGeom prst="rect">
            <a:avLst/>
          </a:prstGeom>
        </p:spPr>
      </p:pic>
      <p:sp>
        <p:nvSpPr>
          <p:cNvPr id="19" name="TextBox 1"/>
          <p:cNvSpPr txBox="1"/>
          <p:nvPr/>
        </p:nvSpPr>
        <p:spPr>
          <a:xfrm>
            <a:off x="1264058" y="828000"/>
            <a:ext cx="21721592" cy="2951508"/>
          </a:xfrm>
          <a:prstGeom prst="rect">
            <a:avLst/>
          </a:prstGeom>
          <a:noFill/>
        </p:spPr>
        <p:txBody>
          <a:bodyPr wrap="square" lIns="91433" tIns="45717" rIns="91433" bIns="45717" rtlCol="0">
            <a:spAutoFit/>
          </a:bodyPr>
          <a:lstStyle/>
          <a:p>
            <a:pPr>
              <a:lnSpc>
                <a:spcPct val="120000"/>
              </a:lnSpc>
            </a:pPr>
            <a:r>
              <a:rPr lang="zh-CN" altLang="en-US" sz="5400" b="1" dirty="0" smtClean="0">
                <a:latin typeface="宋体" panose="02010600030101010101" pitchFamily="2" charset="-122"/>
                <a:ea typeface="宋体" panose="02010600030101010101" pitchFamily="2" charset="-122"/>
              </a:rPr>
              <a:t>（</a:t>
            </a:r>
            <a:r>
              <a:rPr lang="en-US" altLang="zh-CN" sz="5400" b="1" dirty="0" smtClean="0">
                <a:latin typeface="宋体" panose="02010600030101010101" pitchFamily="2" charset="-122"/>
                <a:ea typeface="宋体" panose="02010600030101010101" pitchFamily="2" charset="-122"/>
              </a:rPr>
              <a:t>8</a:t>
            </a:r>
            <a:r>
              <a:rPr lang="zh-CN" altLang="en-US" sz="5400" b="1" dirty="0" smtClean="0">
                <a:latin typeface="宋体" panose="02010600030101010101" pitchFamily="2" charset="-122"/>
                <a:ea typeface="宋体" panose="02010600030101010101" pitchFamily="2" charset="-122"/>
              </a:rPr>
              <a:t>）甘</a:t>
            </a:r>
            <a:r>
              <a:rPr lang="zh-CN" altLang="en-US" sz="5400" b="1" dirty="0">
                <a:latin typeface="宋体" panose="02010600030101010101" pitchFamily="2" charset="-122"/>
                <a:ea typeface="宋体" panose="02010600030101010101" pitchFamily="2" charset="-122"/>
              </a:rPr>
              <a:t>德国际</a:t>
            </a:r>
            <a:r>
              <a:rPr lang="zh-CN" altLang="en-US" sz="5400" b="1" dirty="0" smtClean="0">
                <a:latin typeface="宋体" panose="02010600030101010101" pitchFamily="2" charset="-122"/>
                <a:ea typeface="宋体" panose="02010600030101010101" pitchFamily="2" charset="-122"/>
              </a:rPr>
              <a:t>机场（下图）曾</a:t>
            </a:r>
            <a:r>
              <a:rPr lang="zh-CN" altLang="en-US" sz="5400" b="1" dirty="0">
                <a:latin typeface="宋体" panose="02010600030101010101" pitchFamily="2" charset="-122"/>
                <a:ea typeface="宋体" panose="02010600030101010101" pitchFamily="2" charset="-122"/>
              </a:rPr>
              <a:t>是世界上最繁忙的航空枢纽之一，当时几乎所有横跨北大西洋的航班都要经停该机场补充燃料。如今，横跨北大西洋的航班不再需要经停此地。据此完成下题。</a:t>
            </a:r>
          </a:p>
        </p:txBody>
      </p:sp>
      <p:pic>
        <p:nvPicPr>
          <p:cNvPr id="52" name="图片 51">
            <a:hlinkClick r:id="" action="ppaction://hlinkshowjump?jump=firstslid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22" name="矩形 21"/>
          <p:cNvSpPr/>
          <p:nvPr/>
        </p:nvSpPr>
        <p:spPr>
          <a:xfrm>
            <a:off x="1264057" y="3888000"/>
            <a:ext cx="14566593" cy="4081117"/>
          </a:xfrm>
          <a:prstGeom prst="rect">
            <a:avLst/>
          </a:prstGeom>
        </p:spPr>
        <p:txBody>
          <a:bodyPr wrap="square">
            <a:spAutoFit/>
          </a:bodyPr>
          <a:lstStyle/>
          <a:p>
            <a:pPr>
              <a:lnSpc>
                <a:spcPct val="120000"/>
              </a:lnSpc>
            </a:pPr>
            <a:r>
              <a:rPr lang="zh-CN" altLang="en-US" sz="5400" b="1" dirty="0">
                <a:latin typeface="宋体" panose="02010600030101010101" pitchFamily="2" charset="-122"/>
                <a:ea typeface="宋体" panose="02010600030101010101" pitchFamily="2" charset="-122"/>
              </a:rPr>
              <a:t>一架从甘德机场起飞的飞机以</a:t>
            </a:r>
            <a:r>
              <a:rPr lang="en-US" altLang="zh-CN" sz="5400" b="1" dirty="0">
                <a:latin typeface="宋体" panose="02010600030101010101" pitchFamily="2" charset="-122"/>
                <a:ea typeface="宋体" panose="02010600030101010101" pitchFamily="2" charset="-122"/>
              </a:rPr>
              <a:t>650 km/h</a:t>
            </a:r>
            <a:r>
              <a:rPr lang="zh-CN" altLang="en-US" sz="5400" b="1" dirty="0">
                <a:latin typeface="宋体" panose="02010600030101010101" pitchFamily="2" charset="-122"/>
                <a:ea typeface="宋体" panose="02010600030101010101" pitchFamily="2" charset="-122"/>
              </a:rPr>
              <a:t>的速度飞行。</a:t>
            </a:r>
            <a:r>
              <a:rPr lang="en-US" altLang="zh-CN" sz="5400" b="1" dirty="0">
                <a:latin typeface="宋体" panose="02010600030101010101" pitchFamily="2" charset="-122"/>
                <a:ea typeface="宋体" panose="02010600030101010101" pitchFamily="2" charset="-122"/>
              </a:rPr>
              <a:t>1</a:t>
            </a:r>
            <a:r>
              <a:rPr lang="zh-CN" altLang="en-US" sz="5400" b="1" dirty="0">
                <a:latin typeface="宋体" panose="02010600030101010101" pitchFamily="2" charset="-122"/>
                <a:ea typeface="宋体" panose="02010600030101010101" pitchFamily="2" charset="-122"/>
              </a:rPr>
              <a:t>小时后该飞机的纬度位置可能</a:t>
            </a:r>
            <a:r>
              <a:rPr lang="zh-CN" altLang="en-US" sz="5400" b="1" dirty="0" smtClean="0">
                <a:latin typeface="宋体" panose="02010600030101010101" pitchFamily="2" charset="-122"/>
                <a:ea typeface="宋体" panose="02010600030101010101" pitchFamily="2" charset="-122"/>
              </a:rPr>
              <a:t>为（</a:t>
            </a:r>
            <a:r>
              <a:rPr lang="zh-CN" altLang="zh-CN" sz="5400" b="1" dirty="0" smtClean="0">
                <a:latin typeface="宋体" panose="02010600030101010101" pitchFamily="2" charset="-122"/>
                <a:ea typeface="宋体" panose="02010600030101010101" pitchFamily="2" charset="-122"/>
              </a:rPr>
              <a:t>   </a:t>
            </a:r>
            <a:r>
              <a:rPr lang="zh-CN" altLang="en-US" sz="5400" b="1" dirty="0" smtClean="0">
                <a:latin typeface="宋体" panose="02010600030101010101" pitchFamily="2" charset="-122"/>
                <a:ea typeface="宋体" panose="02010600030101010101" pitchFamily="2" charset="-122"/>
              </a:rPr>
              <a:t>）</a:t>
            </a:r>
            <a:endParaRPr lang="en-US" altLang="zh-CN" sz="5400" b="1" dirty="0">
              <a:latin typeface="宋体" panose="02010600030101010101" pitchFamily="2" charset="-122"/>
              <a:ea typeface="宋体" panose="02010600030101010101" pitchFamily="2" charset="-122"/>
            </a:endParaRPr>
          </a:p>
          <a:p>
            <a:pPr>
              <a:lnSpc>
                <a:spcPct val="120000"/>
              </a:lnSpc>
            </a:pPr>
            <a:r>
              <a:rPr lang="en-US" altLang="zh-CN" sz="5400" b="1" dirty="0">
                <a:latin typeface="宋体" panose="02010600030101010101" pitchFamily="2" charset="-122"/>
                <a:ea typeface="宋体" panose="02010600030101010101" pitchFamily="2" charset="-122"/>
              </a:rPr>
              <a:t>A.</a:t>
            </a:r>
            <a:r>
              <a:rPr lang="pt-BR" altLang="zh-CN" sz="5400" b="1" dirty="0">
                <a:latin typeface="宋体" panose="02010600030101010101" pitchFamily="2" charset="-122"/>
                <a:ea typeface="宋体" panose="02010600030101010101" pitchFamily="2" charset="-122"/>
              </a:rPr>
              <a:t> 53°N </a:t>
            </a:r>
            <a:r>
              <a:rPr lang="en-US" altLang="zh-CN" sz="5400" b="1" dirty="0">
                <a:latin typeface="宋体" panose="02010600030101010101" pitchFamily="2" charset="-122"/>
                <a:ea typeface="宋体" panose="02010600030101010101" pitchFamily="2" charset="-122"/>
              </a:rPr>
              <a:t>         B.</a:t>
            </a:r>
            <a:r>
              <a:rPr lang="pt-BR" altLang="zh-CN" sz="5400" b="1" dirty="0">
                <a:latin typeface="宋体" panose="02010600030101010101" pitchFamily="2" charset="-122"/>
                <a:ea typeface="宋体" panose="02010600030101010101" pitchFamily="2" charset="-122"/>
              </a:rPr>
              <a:t>60°N </a:t>
            </a:r>
          </a:p>
          <a:p>
            <a:pPr>
              <a:lnSpc>
                <a:spcPct val="120000"/>
              </a:lnSpc>
            </a:pPr>
            <a:r>
              <a:rPr lang="pt-BR" altLang="zh-CN" sz="5400" b="1" dirty="0">
                <a:latin typeface="宋体" panose="02010600030101010101" pitchFamily="2" charset="-122"/>
                <a:ea typeface="宋体" panose="02010600030101010101" pitchFamily="2" charset="-122"/>
              </a:rPr>
              <a:t>C.66.5°N        </a:t>
            </a:r>
            <a:r>
              <a:rPr lang="pt-BR" altLang="zh-CN" sz="5400" b="1" dirty="0" smtClean="0">
                <a:latin typeface="宋体" panose="02010600030101010101" pitchFamily="2" charset="-122"/>
                <a:ea typeface="宋体" panose="02010600030101010101" pitchFamily="2" charset="-122"/>
              </a:rPr>
              <a:t> D.40°N</a:t>
            </a:r>
            <a:endParaRPr lang="zh-CN" altLang="zh-CN" sz="5400" b="1" dirty="0">
              <a:latin typeface="宋体" panose="02010600030101010101" pitchFamily="2" charset="-122"/>
              <a:ea typeface="宋体" panose="02010600030101010101" pitchFamily="2" charset="-122"/>
            </a:endParaRPr>
          </a:p>
        </p:txBody>
      </p:sp>
      <p:sp>
        <p:nvSpPr>
          <p:cNvPr id="23" name="矩形 22"/>
          <p:cNvSpPr/>
          <p:nvPr/>
        </p:nvSpPr>
        <p:spPr>
          <a:xfrm>
            <a:off x="1343392" y="8073000"/>
            <a:ext cx="20067258" cy="4945906"/>
          </a:xfrm>
          <a:prstGeom prst="rect">
            <a:avLst/>
          </a:prstGeom>
        </p:spPr>
        <p:txBody>
          <a:bodyPr wrap="square">
            <a:spAutoFit/>
          </a:bodyPr>
          <a:lstStyle/>
          <a:p>
            <a:pPr>
              <a:lnSpc>
                <a:spcPct val="120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en-US" sz="5400" b="1" dirty="0" smtClean="0">
                <a:solidFill>
                  <a:srgbClr val="FF0000"/>
                </a:solidFill>
                <a:ea typeface="宋体" panose="02010600030101010101" pitchFamily="2" charset="-122"/>
              </a:rPr>
              <a:t>：</a:t>
            </a:r>
            <a:r>
              <a:rPr lang="zh-CN" altLang="en-US" sz="5400" b="1" dirty="0">
                <a:solidFill>
                  <a:srgbClr val="2A5CAA"/>
                </a:solidFill>
                <a:latin typeface="楷体" panose="02010609060101010101" pitchFamily="49" charset="-122"/>
                <a:ea typeface="楷体" panose="02010609060101010101" pitchFamily="49" charset="-122"/>
              </a:rPr>
              <a:t>飞机每小时飞行</a:t>
            </a:r>
            <a:r>
              <a:rPr lang="en-US" altLang="zh-CN" sz="5400" b="1" dirty="0">
                <a:solidFill>
                  <a:srgbClr val="2A5CAA"/>
                </a:solidFill>
                <a:latin typeface="楷体" panose="02010609060101010101" pitchFamily="49" charset="-122"/>
                <a:ea typeface="楷体" panose="02010609060101010101" pitchFamily="49" charset="-122"/>
              </a:rPr>
              <a:t>650 km</a:t>
            </a:r>
            <a:r>
              <a:rPr lang="zh-CN" altLang="en-US" sz="5400" b="1" dirty="0">
                <a:solidFill>
                  <a:srgbClr val="2A5CAA"/>
                </a:solidFill>
                <a:latin typeface="楷体" panose="02010609060101010101" pitchFamily="49" charset="-122"/>
                <a:ea typeface="楷体" panose="02010609060101010101" pitchFamily="49" charset="-122"/>
              </a:rPr>
              <a:t>，又知经线上</a:t>
            </a:r>
            <a:r>
              <a:rPr lang="zh-CN" altLang="en-US" sz="5400" b="1" dirty="0" smtClean="0">
                <a:solidFill>
                  <a:srgbClr val="2A5CAA"/>
                </a:solidFill>
                <a:latin typeface="楷体" panose="02010609060101010101" pitchFamily="49" charset="-122"/>
                <a:ea typeface="楷体" panose="02010609060101010101" pitchFamily="49" charset="-122"/>
              </a:rPr>
              <a:t>纬</a:t>
            </a:r>
            <a:endParaRPr lang="en-US" altLang="zh-CN" sz="5400" b="1" dirty="0" smtClean="0">
              <a:solidFill>
                <a:srgbClr val="2A5CAA"/>
              </a:solidFill>
              <a:latin typeface="楷体" panose="02010609060101010101" pitchFamily="49" charset="-122"/>
              <a:ea typeface="楷体" panose="02010609060101010101" pitchFamily="49" charset="-122"/>
            </a:endParaRPr>
          </a:p>
          <a:p>
            <a:pPr>
              <a:lnSpc>
                <a:spcPct val="120000"/>
              </a:lnSpc>
            </a:pPr>
            <a:r>
              <a:rPr lang="zh-CN" altLang="en-US" sz="5400" b="1" dirty="0" smtClean="0">
                <a:solidFill>
                  <a:srgbClr val="2A5CAA"/>
                </a:solidFill>
                <a:latin typeface="楷体" panose="02010609060101010101" pitchFamily="49" charset="-122"/>
                <a:ea typeface="楷体" panose="02010609060101010101" pitchFamily="49" charset="-122"/>
              </a:rPr>
              <a:t>度</a:t>
            </a:r>
            <a:r>
              <a:rPr lang="zh-CN" altLang="en-US" sz="5400" b="1" dirty="0">
                <a:solidFill>
                  <a:srgbClr val="2A5CAA"/>
                </a:solidFill>
                <a:latin typeface="楷体" panose="02010609060101010101" pitchFamily="49" charset="-122"/>
                <a:ea typeface="楷体" panose="02010609060101010101" pitchFamily="49" charset="-122"/>
              </a:rPr>
              <a:t>相差</a:t>
            </a:r>
            <a:r>
              <a:rPr lang="en-US" altLang="zh-CN" sz="5400" b="1" dirty="0">
                <a:solidFill>
                  <a:srgbClr val="2A5CAA"/>
                </a:solidFill>
                <a:latin typeface="楷体" panose="02010609060101010101" pitchFamily="49" charset="-122"/>
                <a:ea typeface="楷体" panose="02010609060101010101" pitchFamily="49" charset="-122"/>
              </a:rPr>
              <a:t>1°</a:t>
            </a:r>
            <a:r>
              <a:rPr lang="zh-CN" altLang="en-US" sz="5400" b="1" dirty="0">
                <a:solidFill>
                  <a:srgbClr val="2A5CAA"/>
                </a:solidFill>
                <a:latin typeface="楷体" panose="02010609060101010101" pitchFamily="49" charset="-122"/>
                <a:ea typeface="楷体" panose="02010609060101010101" pitchFamily="49" charset="-122"/>
              </a:rPr>
              <a:t>距离大约相差</a:t>
            </a:r>
            <a:r>
              <a:rPr lang="en-US" altLang="zh-CN" sz="5400" b="1" dirty="0">
                <a:solidFill>
                  <a:srgbClr val="2A5CAA"/>
                </a:solidFill>
                <a:latin typeface="楷体" panose="02010609060101010101" pitchFamily="49" charset="-122"/>
                <a:ea typeface="楷体" panose="02010609060101010101" pitchFamily="49" charset="-122"/>
              </a:rPr>
              <a:t>111 km</a:t>
            </a:r>
            <a:r>
              <a:rPr lang="zh-CN" altLang="en-US" sz="5400" b="1" dirty="0">
                <a:solidFill>
                  <a:srgbClr val="2A5CAA"/>
                </a:solidFill>
                <a:latin typeface="楷体" panose="02010609060101010101" pitchFamily="49" charset="-122"/>
                <a:ea typeface="楷体" panose="02010609060101010101" pitchFamily="49" charset="-122"/>
              </a:rPr>
              <a:t>，则</a:t>
            </a:r>
            <a:r>
              <a:rPr lang="en-US" altLang="zh-CN" sz="5400" b="1" dirty="0">
                <a:solidFill>
                  <a:srgbClr val="2A5CAA"/>
                </a:solidFill>
                <a:latin typeface="楷体" panose="02010609060101010101" pitchFamily="49" charset="-122"/>
                <a:ea typeface="楷体" panose="02010609060101010101" pitchFamily="49" charset="-122"/>
              </a:rPr>
              <a:t>1</a:t>
            </a:r>
            <a:r>
              <a:rPr lang="zh-CN" altLang="en-US" sz="5400" b="1" dirty="0">
                <a:solidFill>
                  <a:srgbClr val="2A5CAA"/>
                </a:solidFill>
                <a:latin typeface="楷体" panose="02010609060101010101" pitchFamily="49" charset="-122"/>
                <a:ea typeface="楷体" panose="02010609060101010101" pitchFamily="49" charset="-122"/>
              </a:rPr>
              <a:t>小时内</a:t>
            </a:r>
            <a:r>
              <a:rPr lang="zh-CN" altLang="en-US" sz="5400" b="1" dirty="0" smtClean="0">
                <a:solidFill>
                  <a:srgbClr val="2A5CAA"/>
                </a:solidFill>
                <a:latin typeface="楷体" panose="02010609060101010101" pitchFamily="49" charset="-122"/>
                <a:ea typeface="楷体" panose="02010609060101010101" pitchFamily="49" charset="-122"/>
              </a:rPr>
              <a:t>飞</a:t>
            </a:r>
            <a:endParaRPr lang="en-US" altLang="zh-CN" sz="5400" b="1" dirty="0" smtClean="0">
              <a:solidFill>
                <a:srgbClr val="2A5CAA"/>
              </a:solidFill>
              <a:latin typeface="楷体" panose="02010609060101010101" pitchFamily="49" charset="-122"/>
              <a:ea typeface="楷体" panose="02010609060101010101" pitchFamily="49" charset="-122"/>
            </a:endParaRPr>
          </a:p>
          <a:p>
            <a:pPr>
              <a:lnSpc>
                <a:spcPct val="120000"/>
              </a:lnSpc>
            </a:pPr>
            <a:r>
              <a:rPr lang="zh-CN" altLang="en-US" sz="5400" b="1" dirty="0" smtClean="0">
                <a:solidFill>
                  <a:srgbClr val="2A5CAA"/>
                </a:solidFill>
                <a:latin typeface="楷体" panose="02010609060101010101" pitchFamily="49" charset="-122"/>
                <a:ea typeface="楷体" panose="02010609060101010101" pitchFamily="49" charset="-122"/>
              </a:rPr>
              <a:t>机</a:t>
            </a:r>
            <a:r>
              <a:rPr lang="zh-CN" altLang="en-US" sz="5400" b="1" dirty="0">
                <a:solidFill>
                  <a:srgbClr val="2A5CAA"/>
                </a:solidFill>
                <a:latin typeface="楷体" panose="02010609060101010101" pitchFamily="49" charset="-122"/>
                <a:ea typeface="楷体" panose="02010609060101010101" pitchFamily="49" charset="-122"/>
              </a:rPr>
              <a:t>最远可跨</a:t>
            </a:r>
            <a:r>
              <a:rPr lang="en-US" altLang="zh-CN" sz="5400" b="1" dirty="0">
                <a:solidFill>
                  <a:srgbClr val="2A5CAA"/>
                </a:solidFill>
                <a:latin typeface="楷体" panose="02010609060101010101" pitchFamily="49" charset="-122"/>
                <a:ea typeface="楷体" panose="02010609060101010101" pitchFamily="49" charset="-122"/>
              </a:rPr>
              <a:t>5.85</a:t>
            </a:r>
            <a:r>
              <a:rPr lang="zh-CN" altLang="en-US" sz="5400" b="1" dirty="0">
                <a:solidFill>
                  <a:srgbClr val="2A5CAA"/>
                </a:solidFill>
                <a:latin typeface="楷体" panose="02010609060101010101" pitchFamily="49" charset="-122"/>
                <a:ea typeface="楷体" panose="02010609060101010101" pitchFamily="49" charset="-122"/>
              </a:rPr>
              <a:t>个纬度。图中甘德机场</a:t>
            </a:r>
            <a:r>
              <a:rPr lang="zh-CN" altLang="en-US" sz="5400" b="1" dirty="0" smtClean="0">
                <a:solidFill>
                  <a:srgbClr val="2A5CAA"/>
                </a:solidFill>
                <a:latin typeface="楷体" panose="02010609060101010101" pitchFamily="49" charset="-122"/>
                <a:ea typeface="楷体" panose="02010609060101010101" pitchFamily="49" charset="-122"/>
              </a:rPr>
              <a:t>位于</a:t>
            </a:r>
            <a:endParaRPr lang="en-US" altLang="zh-CN" sz="5400" b="1" dirty="0" smtClean="0">
              <a:solidFill>
                <a:srgbClr val="2A5CAA"/>
              </a:solidFill>
              <a:latin typeface="楷体" panose="02010609060101010101" pitchFamily="49" charset="-122"/>
              <a:ea typeface="楷体" panose="02010609060101010101" pitchFamily="49" charset="-122"/>
            </a:endParaRPr>
          </a:p>
          <a:p>
            <a:pPr>
              <a:lnSpc>
                <a:spcPct val="120000"/>
              </a:lnSpc>
            </a:pPr>
            <a:r>
              <a:rPr lang="en-US" altLang="zh-CN" sz="5400" b="1" dirty="0" smtClean="0">
                <a:solidFill>
                  <a:srgbClr val="2A5CAA"/>
                </a:solidFill>
                <a:latin typeface="楷体" panose="02010609060101010101" pitchFamily="49" charset="-122"/>
                <a:ea typeface="楷体" panose="02010609060101010101" pitchFamily="49" charset="-122"/>
              </a:rPr>
              <a:t>49°N</a:t>
            </a:r>
            <a:r>
              <a:rPr lang="zh-CN" altLang="en-US" sz="5400" b="1" dirty="0">
                <a:solidFill>
                  <a:srgbClr val="2A5CAA"/>
                </a:solidFill>
                <a:latin typeface="楷体" panose="02010609060101010101" pitchFamily="49" charset="-122"/>
                <a:ea typeface="楷体" panose="02010609060101010101" pitchFamily="49" charset="-122"/>
              </a:rPr>
              <a:t>附近，</a:t>
            </a:r>
            <a:r>
              <a:rPr lang="en-US" altLang="zh-CN" sz="5400" b="1" dirty="0">
                <a:solidFill>
                  <a:srgbClr val="2A5CAA"/>
                </a:solidFill>
                <a:latin typeface="楷体" panose="02010609060101010101" pitchFamily="49" charset="-122"/>
                <a:ea typeface="楷体" panose="02010609060101010101" pitchFamily="49" charset="-122"/>
              </a:rPr>
              <a:t>1</a:t>
            </a:r>
            <a:r>
              <a:rPr lang="zh-CN" altLang="en-US" sz="5400" b="1" dirty="0">
                <a:solidFill>
                  <a:srgbClr val="2A5CAA"/>
                </a:solidFill>
                <a:latin typeface="楷体" panose="02010609060101010101" pitchFamily="49" charset="-122"/>
                <a:ea typeface="楷体" panose="02010609060101010101" pitchFamily="49" charset="-122"/>
              </a:rPr>
              <a:t>小时内飞机最远可到达</a:t>
            </a:r>
            <a:r>
              <a:rPr lang="en-US" altLang="zh-CN" sz="5400" b="1" dirty="0">
                <a:solidFill>
                  <a:srgbClr val="2A5CAA"/>
                </a:solidFill>
                <a:latin typeface="楷体" panose="02010609060101010101" pitchFamily="49" charset="-122"/>
                <a:ea typeface="楷体" panose="02010609060101010101" pitchFamily="49" charset="-122"/>
              </a:rPr>
              <a:t>54.85°N</a:t>
            </a:r>
            <a:r>
              <a:rPr lang="zh-CN" altLang="en-US" sz="5400" b="1" dirty="0">
                <a:solidFill>
                  <a:srgbClr val="2A5CAA"/>
                </a:solidFill>
                <a:latin typeface="楷体" panose="02010609060101010101" pitchFamily="49" charset="-122"/>
                <a:ea typeface="楷体" panose="02010609060101010101" pitchFamily="49" charset="-122"/>
              </a:rPr>
              <a:t>或</a:t>
            </a:r>
            <a:r>
              <a:rPr lang="en-US" altLang="zh-CN" sz="5400" b="1" dirty="0">
                <a:solidFill>
                  <a:srgbClr val="2A5CAA"/>
                </a:solidFill>
                <a:latin typeface="楷体" panose="02010609060101010101" pitchFamily="49" charset="-122"/>
                <a:ea typeface="楷体" panose="02010609060101010101" pitchFamily="49" charset="-122"/>
              </a:rPr>
              <a:t>43.15°N</a:t>
            </a:r>
            <a:r>
              <a:rPr lang="zh-CN" altLang="en-US"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B</a:t>
            </a:r>
            <a:r>
              <a:rPr lang="zh-CN" altLang="en-US"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C</a:t>
            </a:r>
            <a:r>
              <a:rPr lang="zh-CN" altLang="en-US"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D</a:t>
            </a:r>
            <a:r>
              <a:rPr lang="zh-CN" altLang="en-US" sz="5400" b="1" dirty="0">
                <a:solidFill>
                  <a:srgbClr val="2A5CAA"/>
                </a:solidFill>
                <a:latin typeface="楷体" panose="02010609060101010101" pitchFamily="49" charset="-122"/>
                <a:ea typeface="楷体" panose="02010609060101010101" pitchFamily="49" charset="-122"/>
              </a:rPr>
              <a:t>三项均超出最远飞行距离，所以不选，故</a:t>
            </a:r>
            <a:r>
              <a:rPr lang="en-US" altLang="zh-CN" sz="5400" b="1" dirty="0">
                <a:solidFill>
                  <a:srgbClr val="2A5CAA"/>
                </a:solidFill>
                <a:latin typeface="楷体" panose="02010609060101010101" pitchFamily="49" charset="-122"/>
                <a:ea typeface="楷体" panose="02010609060101010101" pitchFamily="49" charset="-122"/>
              </a:rPr>
              <a:t>A</a:t>
            </a:r>
            <a:r>
              <a:rPr lang="zh-CN" altLang="en-US" sz="5400" b="1" dirty="0">
                <a:solidFill>
                  <a:srgbClr val="2A5CAA"/>
                </a:solidFill>
                <a:latin typeface="楷体" panose="02010609060101010101" pitchFamily="49" charset="-122"/>
                <a:ea typeface="楷体" panose="02010609060101010101" pitchFamily="49" charset="-122"/>
              </a:rPr>
              <a:t>项正确。</a:t>
            </a:r>
          </a:p>
        </p:txBody>
      </p:sp>
      <p:sp>
        <p:nvSpPr>
          <p:cNvPr id="9" name="矩形 8"/>
          <p:cNvSpPr/>
          <p:nvPr/>
        </p:nvSpPr>
        <p:spPr>
          <a:xfrm>
            <a:off x="14396529" y="4923000"/>
            <a:ext cx="534121" cy="947247"/>
          </a:xfrm>
          <a:prstGeom prst="rect">
            <a:avLst/>
          </a:prstGeom>
        </p:spPr>
        <p:txBody>
          <a:bodyPr wrap="non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A</a:t>
            </a:r>
            <a:endParaRPr lang="zh-CN" altLang="en-US" sz="4800" dirty="0">
              <a:ea typeface="宋体" panose="02010600030101010101" pitchFamily="2" charset="-122"/>
            </a:endParaRPr>
          </a:p>
        </p:txBody>
      </p:sp>
    </p:spTree>
    <p:extLst>
      <p:ext uri="{BB962C8B-B14F-4D97-AF65-F5344CB8AC3E}">
        <p14:creationId xmlns:p14="http://schemas.microsoft.com/office/powerpoint/2010/main" val="3918468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1" name="TextBox 10"/>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利用经纬网估算距离的方法</a:t>
            </a:r>
          </a:p>
        </p:txBody>
      </p:sp>
      <p:sp>
        <p:nvSpPr>
          <p:cNvPr id="16" name="对角圆角矩形 29"/>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7"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18"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150" y="1797429"/>
            <a:ext cx="13365000" cy="112017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对角圆角矩形 35"/>
          <p:cNvSpPr/>
          <p:nvPr/>
        </p:nvSpPr>
        <p:spPr>
          <a:xfrm>
            <a:off x="1223278" y="693000"/>
            <a:ext cx="3420000" cy="945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 name="文本框 3"/>
          <p:cNvSpPr txBox="1"/>
          <p:nvPr/>
        </p:nvSpPr>
        <p:spPr>
          <a:xfrm>
            <a:off x="8284582" y="8109651"/>
            <a:ext cx="7802136" cy="923330"/>
          </a:xfrm>
          <a:prstGeom prst="rect">
            <a:avLst/>
          </a:prstGeom>
          <a:noFill/>
        </p:spPr>
        <p:txBody>
          <a:bodyPr wrap="none" rtlCol="0">
            <a:spAutoFit/>
          </a:bodyPr>
          <a:lstStyle/>
          <a:p>
            <a:r>
              <a:rPr lang="zh-CN" altLang="en-US" sz="5400" dirty="0">
                <a:solidFill>
                  <a:srgbClr val="FF0000"/>
                </a:solidFill>
                <a:latin typeface="黑体" panose="02010609060101010101" pitchFamily="49" charset="-122"/>
                <a:ea typeface="黑体" panose="02010609060101010101" pitchFamily="49" charset="-122"/>
              </a:rPr>
              <a:t>经纬网中“范围”的判断</a:t>
            </a:r>
          </a:p>
        </p:txBody>
      </p:sp>
      <p:sp>
        <p:nvSpPr>
          <p:cNvPr id="37" name="对角圆角矩形 36"/>
          <p:cNvSpPr/>
          <p:nvPr/>
        </p:nvSpPr>
        <p:spPr>
          <a:xfrm>
            <a:off x="1295650" y="8070566"/>
            <a:ext cx="3420000" cy="900000"/>
          </a:xfrm>
          <a:prstGeom prst="round2Diag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4" name="文本框 5"/>
          <p:cNvSpPr txBox="1"/>
          <p:nvPr/>
        </p:nvSpPr>
        <p:spPr>
          <a:xfrm>
            <a:off x="1835650" y="8016459"/>
            <a:ext cx="2396810" cy="954107"/>
          </a:xfrm>
          <a:prstGeom prst="rect">
            <a:avLst/>
          </a:prstGeom>
          <a:noFill/>
        </p:spPr>
        <p:txBody>
          <a:bodyPr wrap="none" rtlCol="0" anchor="ctr" anchorCtr="1">
            <a:spAutoFit/>
          </a:bodyPr>
          <a:lstStyle/>
          <a:p>
            <a:r>
              <a:rPr lang="zh-CN" altLang="en-US" sz="5600" b="1" dirty="0">
                <a:solidFill>
                  <a:schemeClr val="bg1"/>
                </a:solidFill>
                <a:latin typeface="黑体" panose="02010609060101010101" pitchFamily="49" charset="-122"/>
                <a:ea typeface="黑体" panose="02010609060101010101" pitchFamily="49" charset="-122"/>
              </a:rPr>
              <a:t>小积累</a:t>
            </a:r>
          </a:p>
        </p:txBody>
      </p:sp>
      <p:sp>
        <p:nvSpPr>
          <p:cNvPr id="2" name="文本框 1"/>
          <p:cNvSpPr txBox="1"/>
          <p:nvPr/>
        </p:nvSpPr>
        <p:spPr>
          <a:xfrm>
            <a:off x="2195650" y="9738000"/>
            <a:ext cx="17402201" cy="2529923"/>
          </a:xfrm>
          <a:prstGeom prst="rect">
            <a:avLst/>
          </a:prstGeom>
          <a:noFill/>
        </p:spPr>
        <p:txBody>
          <a:bodyPr wrap="square" rtlCol="0">
            <a:spAutoFit/>
          </a:bodyPr>
          <a:lstStyle/>
          <a:p>
            <a:pPr>
              <a:lnSpc>
                <a:spcPct val="120000"/>
              </a:lnSpc>
            </a:pPr>
            <a:r>
              <a:rPr lang="en-US" altLang="zh-CN" sz="4400" b="1" dirty="0">
                <a:latin typeface="楷体" panose="02010609060101010101" pitchFamily="49" charset="-122"/>
                <a:ea typeface="楷体" panose="02010609060101010101" pitchFamily="49" charset="-122"/>
              </a:rPr>
              <a:t>1.</a:t>
            </a:r>
            <a:r>
              <a:rPr lang="zh-CN" altLang="en-US" sz="4400" b="1" dirty="0">
                <a:latin typeface="楷体" panose="02010609060101010101" pitchFamily="49" charset="-122"/>
                <a:ea typeface="楷体" panose="02010609060101010101" pitchFamily="49" charset="-122"/>
              </a:rPr>
              <a:t>跨经纬度范围相同的地图，纬度越高，表示的实际范围越小。</a:t>
            </a:r>
            <a:endParaRPr lang="en-US" altLang="zh-CN" sz="4400" b="1" dirty="0">
              <a:latin typeface="楷体" panose="02010609060101010101" pitchFamily="49" charset="-122"/>
              <a:ea typeface="楷体" panose="02010609060101010101" pitchFamily="49" charset="-122"/>
            </a:endParaRPr>
          </a:p>
          <a:p>
            <a:pPr>
              <a:lnSpc>
                <a:spcPct val="120000"/>
              </a:lnSpc>
            </a:pPr>
            <a:r>
              <a:rPr lang="en-US" altLang="zh-CN" sz="4400" b="1" dirty="0">
                <a:latin typeface="楷体" panose="02010609060101010101" pitchFamily="49" charset="-122"/>
                <a:ea typeface="楷体" panose="02010609060101010101" pitchFamily="49" charset="-122"/>
              </a:rPr>
              <a:t>2.</a:t>
            </a:r>
            <a:r>
              <a:rPr lang="zh-CN" altLang="en-US" sz="4400" b="1" dirty="0">
                <a:latin typeface="楷体" panose="02010609060101010101" pitchFamily="49" charset="-122"/>
                <a:ea typeface="楷体" panose="02010609060101010101" pitchFamily="49" charset="-122"/>
              </a:rPr>
              <a:t>图幅相同的两幅图，中心点纬度相同，则跨经纬度越广，所表示的实际范围越大，比例尺越小</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650" y="2146004"/>
            <a:ext cx="613152" cy="613152"/>
          </a:xfrm>
          <a:prstGeom prst="rect">
            <a:avLst/>
          </a:prstGeom>
        </p:spPr>
      </p:pic>
      <p:grpSp>
        <p:nvGrpSpPr>
          <p:cNvPr id="11" name="组合 10"/>
          <p:cNvGrpSpPr/>
          <p:nvPr/>
        </p:nvGrpSpPr>
        <p:grpSpPr>
          <a:xfrm>
            <a:off x="1565650" y="3029157"/>
            <a:ext cx="18032201" cy="4185000"/>
            <a:chOff x="13829963" y="2973012"/>
            <a:chExt cx="7335002" cy="9732032"/>
          </a:xfrm>
        </p:grpSpPr>
        <p:sp>
          <p:nvSpPr>
            <p:cNvPr id="12" name="矩形: 圆角 11"/>
            <p:cNvSpPr/>
            <p:nvPr/>
          </p:nvSpPr>
          <p:spPr>
            <a:xfrm>
              <a:off x="13829963" y="2973012"/>
              <a:ext cx="7335002" cy="8803366"/>
            </a:xfrm>
            <a:prstGeom prst="roundRect">
              <a:avLst>
                <a:gd name="adj" fmla="val 0"/>
              </a:avLst>
            </a:prstGeom>
            <a:ln w="38100" cap="rnd">
              <a:noFill/>
              <a:prstDash val="sysDash"/>
              <a:round/>
            </a:ln>
          </p:spPr>
          <p:txBody>
            <a:bodyPr wrap="square">
              <a:spAutoFit/>
            </a:bodyPr>
            <a:lstStyle/>
            <a:p>
              <a:pPr>
                <a:lnSpc>
                  <a:spcPct val="120000"/>
                </a:lnSpc>
              </a:pPr>
              <a:r>
                <a:rPr lang="zh-CN" altLang="en-US" sz="4000" b="1" dirty="0">
                  <a:latin typeface="楷体" panose="02010609060101010101" pitchFamily="49" charset="-122"/>
                  <a:ea typeface="楷体" panose="02010609060101010101" pitchFamily="49" charset="-122"/>
                </a:rPr>
                <a:t>题目中</a:t>
              </a:r>
              <a:r>
                <a:rPr lang="zh-CN" altLang="en-US" sz="4000" b="1" dirty="0" smtClean="0">
                  <a:latin typeface="楷体" panose="02010609060101010101" pitchFamily="49" charset="-122"/>
                  <a:ea typeface="楷体" panose="02010609060101010101" pitchFamily="49" charset="-122"/>
                </a:rPr>
                <a:t>要求计算</a:t>
              </a:r>
              <a:r>
                <a:rPr lang="en-US" altLang="zh-CN" sz="4000" b="1" dirty="0" smtClean="0">
                  <a:latin typeface="楷体" panose="02010609060101010101" pitchFamily="49" charset="-122"/>
                  <a:ea typeface="楷体" panose="02010609060101010101" pitchFamily="49" charset="-122"/>
                </a:rPr>
                <a:t>1</a:t>
              </a:r>
              <a:r>
                <a:rPr lang="zh-CN" altLang="en-US" sz="4000" b="1" dirty="0">
                  <a:latin typeface="楷体" panose="02010609060101010101" pitchFamily="49" charset="-122"/>
                  <a:ea typeface="楷体" panose="02010609060101010101" pitchFamily="49" charset="-122"/>
                </a:rPr>
                <a:t>小时后飞机可能的纬度位置，则需先求出</a:t>
              </a:r>
              <a:r>
                <a:rPr lang="en-US" altLang="zh-CN" sz="4000" b="1" dirty="0">
                  <a:latin typeface="楷体" panose="02010609060101010101" pitchFamily="49" charset="-122"/>
                  <a:ea typeface="楷体" panose="02010609060101010101" pitchFamily="49" charset="-122"/>
                </a:rPr>
                <a:t>1</a:t>
              </a:r>
              <a:r>
                <a:rPr lang="zh-CN" altLang="en-US" sz="4000" b="1" dirty="0">
                  <a:latin typeface="楷体" panose="02010609060101010101" pitchFamily="49" charset="-122"/>
                  <a:ea typeface="楷体" panose="02010609060101010101" pitchFamily="49" charset="-122"/>
                </a:rPr>
                <a:t>小时内飞机最远能到达的纬度位置。飞机沿经线向正北或正南飞行，单位时间内飞行的纬度范围最大，飞机每小时飞行</a:t>
              </a:r>
              <a:r>
                <a:rPr lang="en-US" altLang="zh-CN" sz="4000" b="1" dirty="0">
                  <a:latin typeface="楷体" panose="02010609060101010101" pitchFamily="49" charset="-122"/>
                  <a:ea typeface="楷体" panose="02010609060101010101" pitchFamily="49" charset="-122"/>
                </a:rPr>
                <a:t>650 km</a:t>
              </a:r>
              <a:r>
                <a:rPr lang="zh-CN" altLang="en-US" sz="4000" b="1" dirty="0">
                  <a:latin typeface="楷体" panose="02010609060101010101" pitchFamily="49" charset="-122"/>
                  <a:ea typeface="楷体" panose="02010609060101010101" pitchFamily="49" charset="-122"/>
                </a:rPr>
                <a:t>，又知经线上纬度相差</a:t>
              </a:r>
              <a:r>
                <a:rPr lang="en-US" altLang="zh-CN" sz="4000" b="1" dirty="0">
                  <a:latin typeface="楷体" panose="02010609060101010101" pitchFamily="49" charset="-122"/>
                  <a:ea typeface="楷体" panose="02010609060101010101" pitchFamily="49" charset="-122"/>
                </a:rPr>
                <a:t>1°</a:t>
              </a:r>
              <a:r>
                <a:rPr lang="zh-CN" altLang="en-US" sz="4000" b="1" dirty="0">
                  <a:latin typeface="楷体" panose="02010609060101010101" pitchFamily="49" charset="-122"/>
                  <a:ea typeface="楷体" panose="02010609060101010101" pitchFamily="49" charset="-122"/>
                </a:rPr>
                <a:t>距离大约相差</a:t>
              </a:r>
              <a:r>
                <a:rPr lang="en-US" altLang="zh-CN" sz="4000" b="1" dirty="0">
                  <a:latin typeface="楷体" panose="02010609060101010101" pitchFamily="49" charset="-122"/>
                  <a:ea typeface="楷体" panose="02010609060101010101" pitchFamily="49" charset="-122"/>
                </a:rPr>
                <a:t>111  km</a:t>
              </a:r>
              <a:r>
                <a:rPr lang="zh-CN" altLang="en-US" sz="4000" b="1" dirty="0">
                  <a:latin typeface="楷体" panose="02010609060101010101" pitchFamily="49" charset="-122"/>
                  <a:ea typeface="楷体" panose="02010609060101010101" pitchFamily="49" charset="-122"/>
                </a:rPr>
                <a:t>，则</a:t>
              </a:r>
              <a:r>
                <a:rPr lang="en-US" altLang="zh-CN" sz="4000" b="1" dirty="0">
                  <a:latin typeface="楷体" panose="02010609060101010101" pitchFamily="49" charset="-122"/>
                  <a:ea typeface="楷体" panose="02010609060101010101" pitchFamily="49" charset="-122"/>
                </a:rPr>
                <a:t>1</a:t>
              </a:r>
              <a:r>
                <a:rPr lang="zh-CN" altLang="en-US" sz="4000" b="1" dirty="0">
                  <a:latin typeface="楷体" panose="02010609060101010101" pitchFamily="49" charset="-122"/>
                  <a:ea typeface="楷体" panose="02010609060101010101" pitchFamily="49" charset="-122"/>
                </a:rPr>
                <a:t>小时内飞机最远可跨</a:t>
              </a:r>
              <a:r>
                <a:rPr lang="en-US" altLang="zh-CN" sz="4000" b="1" dirty="0">
                  <a:latin typeface="楷体" panose="02010609060101010101" pitchFamily="49" charset="-122"/>
                  <a:ea typeface="楷体" panose="02010609060101010101" pitchFamily="49" charset="-122"/>
                </a:rPr>
                <a:t>5.85</a:t>
              </a:r>
              <a:r>
                <a:rPr lang="zh-CN" altLang="en-US" sz="4000" b="1" dirty="0">
                  <a:latin typeface="楷体" panose="02010609060101010101" pitchFamily="49" charset="-122"/>
                  <a:ea typeface="楷体" panose="02010609060101010101" pitchFamily="49" charset="-122"/>
                </a:rPr>
                <a:t>个纬度。图中甘德机场位于</a:t>
              </a:r>
              <a:r>
                <a:rPr lang="en-US" altLang="zh-CN" sz="4000" b="1" dirty="0" smtClean="0">
                  <a:latin typeface="楷体" panose="02010609060101010101" pitchFamily="49" charset="-122"/>
                  <a:ea typeface="楷体" panose="02010609060101010101" pitchFamily="49" charset="-122"/>
                </a:rPr>
                <a:t>49°N</a:t>
              </a:r>
              <a:r>
                <a:rPr lang="zh-CN" altLang="en-US" sz="4000" b="1" dirty="0" smtClean="0">
                  <a:latin typeface="楷体" panose="02010609060101010101" pitchFamily="49" charset="-122"/>
                  <a:ea typeface="楷体" panose="02010609060101010101" pitchFamily="49" charset="-122"/>
                </a:rPr>
                <a:t>附近，</a:t>
              </a:r>
              <a:r>
                <a:rPr lang="en-US" altLang="zh-CN" sz="4000" b="1" dirty="0">
                  <a:latin typeface="楷体" panose="02010609060101010101" pitchFamily="49" charset="-122"/>
                  <a:ea typeface="楷体" panose="02010609060101010101" pitchFamily="49" charset="-122"/>
                </a:rPr>
                <a:t>1</a:t>
              </a:r>
              <a:r>
                <a:rPr lang="zh-CN" altLang="en-US" sz="4000" b="1" dirty="0">
                  <a:latin typeface="楷体" panose="02010609060101010101" pitchFamily="49" charset="-122"/>
                  <a:ea typeface="楷体" panose="02010609060101010101" pitchFamily="49" charset="-122"/>
                </a:rPr>
                <a:t>小时内飞机最远可到达</a:t>
              </a:r>
              <a:r>
                <a:rPr lang="en-US" altLang="zh-CN" sz="4000" b="1" dirty="0">
                  <a:latin typeface="楷体" panose="02010609060101010101" pitchFamily="49" charset="-122"/>
                  <a:ea typeface="楷体" panose="02010609060101010101" pitchFamily="49" charset="-122"/>
                </a:rPr>
                <a:t>54.85°N</a:t>
              </a:r>
              <a:r>
                <a:rPr lang="zh-CN" altLang="en-US" sz="4000" b="1" dirty="0">
                  <a:latin typeface="楷体" panose="02010609060101010101" pitchFamily="49" charset="-122"/>
                  <a:ea typeface="楷体" panose="02010609060101010101" pitchFamily="49" charset="-122"/>
                </a:rPr>
                <a:t>或</a:t>
              </a:r>
              <a:r>
                <a:rPr lang="en-US" altLang="zh-CN" sz="4000" b="1" dirty="0">
                  <a:latin typeface="楷体" panose="02010609060101010101" pitchFamily="49" charset="-122"/>
                  <a:ea typeface="楷体" panose="02010609060101010101" pitchFamily="49" charset="-122"/>
                </a:rPr>
                <a:t>43.15°N</a:t>
              </a:r>
              <a:r>
                <a:rPr lang="zh-CN" altLang="en-US" sz="4000" b="1" dirty="0">
                  <a:latin typeface="楷体" panose="02010609060101010101" pitchFamily="49" charset="-122"/>
                  <a:ea typeface="楷体" panose="02010609060101010101" pitchFamily="49" charset="-122"/>
                </a:rPr>
                <a:t>，结合选项，</a:t>
              </a:r>
              <a:r>
                <a:rPr lang="en-US" altLang="zh-CN" sz="4000" b="1" dirty="0">
                  <a:latin typeface="楷体" panose="02010609060101010101" pitchFamily="49" charset="-122"/>
                  <a:ea typeface="楷体" panose="02010609060101010101" pitchFamily="49" charset="-122"/>
                </a:rPr>
                <a:t>A</a:t>
              </a:r>
              <a:r>
                <a:rPr lang="zh-CN" altLang="en-US" sz="4000" b="1" dirty="0">
                  <a:latin typeface="楷体" panose="02010609060101010101" pitchFamily="49" charset="-122"/>
                  <a:ea typeface="楷体" panose="02010609060101010101" pitchFamily="49" charset="-122"/>
                </a:rPr>
                <a:t>为正确选项。</a:t>
              </a:r>
            </a:p>
          </p:txBody>
        </p:sp>
        <p:sp>
          <p:nvSpPr>
            <p:cNvPr id="13" name="矩形: 圆角 12"/>
            <p:cNvSpPr/>
            <p:nvPr/>
          </p:nvSpPr>
          <p:spPr>
            <a:xfrm>
              <a:off x="13829963" y="3003512"/>
              <a:ext cx="7335002" cy="9701532"/>
            </a:xfrm>
            <a:prstGeom prst="roundRect">
              <a:avLst>
                <a:gd name="adj" fmla="val 2065"/>
              </a:avLst>
            </a:prstGeom>
            <a:noFill/>
            <a:ln w="38100">
              <a:solidFill>
                <a:srgbClr val="036E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14" name="TextBox 10"/>
          <p:cNvSpPr txBox="1"/>
          <p:nvPr/>
        </p:nvSpPr>
        <p:spPr>
          <a:xfrm>
            <a:off x="5165649" y="738000"/>
            <a:ext cx="14040002" cy="923330"/>
          </a:xfrm>
          <a:prstGeom prst="rect">
            <a:avLst/>
          </a:prstGeom>
          <a:noFill/>
        </p:spPr>
        <p:txBody>
          <a:bodyPr wrap="square" rtlCol="0">
            <a:spAutoFit/>
          </a:bodyPr>
          <a:lstStyle/>
          <a:p>
            <a:pPr algn="ctr"/>
            <a:r>
              <a:rPr lang="zh-CN" altLang="en-US" sz="5400" dirty="0">
                <a:solidFill>
                  <a:srgbClr val="FF0000"/>
                </a:solidFill>
                <a:latin typeface="黑体" panose="02010609060101010101" pitchFamily="49" charset="-122"/>
                <a:ea typeface="黑体" panose="02010609060101010101" pitchFamily="49" charset="-122"/>
              </a:rPr>
              <a:t>利用经纬网估算距离的方法</a:t>
            </a:r>
          </a:p>
        </p:txBody>
      </p:sp>
      <p:sp>
        <p:nvSpPr>
          <p:cNvPr id="15" name="文本框 5"/>
          <p:cNvSpPr txBox="1"/>
          <p:nvPr/>
        </p:nvSpPr>
        <p:spPr>
          <a:xfrm>
            <a:off x="1260385" y="603000"/>
            <a:ext cx="3345788" cy="1015663"/>
          </a:xfrm>
          <a:prstGeom prst="rect">
            <a:avLst/>
          </a:prstGeom>
          <a:noFill/>
        </p:spPr>
        <p:txBody>
          <a:bodyPr wrap="none" rtlCol="0" anchor="ctr" anchorCtr="1">
            <a:spAutoFit/>
          </a:bodyPr>
          <a:lstStyle/>
          <a:p>
            <a:pPr algn="ctr"/>
            <a:r>
              <a:rPr lang="zh-CN" altLang="en-US" sz="6000" b="1" dirty="0">
                <a:solidFill>
                  <a:schemeClr val="bg1"/>
                </a:solidFill>
                <a:latin typeface="黑体" panose="02010609060101010101" pitchFamily="49" charset="-122"/>
                <a:ea typeface="黑体" panose="02010609060101010101" pitchFamily="49" charset="-122"/>
              </a:rPr>
              <a:t>方法便笺</a:t>
            </a:r>
            <a:endParaRPr lang="zh-CN" altLang="en-US" sz="6000" b="1" dirty="0">
              <a:solidFill>
                <a:schemeClr val="bg1"/>
              </a:solidFill>
              <a:latin typeface="楷体" panose="02010609060101010101" pitchFamily="49" charset="-122"/>
              <a:ea typeface="楷体" panose="02010609060101010101" pitchFamily="49" charset="-122"/>
            </a:endParaRPr>
          </a:p>
        </p:txBody>
      </p:sp>
      <p:pic>
        <p:nvPicPr>
          <p:cNvPr id="17" name="图片 16">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5164" y="736457"/>
            <a:ext cx="4272250" cy="854901"/>
            <a:chOff x="1265164" y="736542"/>
            <a:chExt cx="4272250" cy="855000"/>
          </a:xfrm>
        </p:grpSpPr>
        <p:sp>
          <p:nvSpPr>
            <p:cNvPr id="3" name="椭圆 2"/>
            <p:cNvSpPr/>
            <p:nvPr/>
          </p:nvSpPr>
          <p:spPr>
            <a:xfrm>
              <a:off x="1265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t>随</a:t>
              </a:r>
              <a:endParaRPr lang="zh-CN" altLang="en-US" sz="4800" b="1" dirty="0"/>
            </a:p>
          </p:txBody>
        </p:sp>
        <p:sp>
          <p:nvSpPr>
            <p:cNvPr id="4" name="椭圆 3"/>
            <p:cNvSpPr/>
            <p:nvPr/>
          </p:nvSpPr>
          <p:spPr>
            <a:xfrm>
              <a:off x="2120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t>堂</a:t>
              </a:r>
              <a:endParaRPr lang="zh-CN" altLang="en-US" sz="4800" b="1" dirty="0"/>
            </a:p>
          </p:txBody>
        </p:sp>
        <p:sp>
          <p:nvSpPr>
            <p:cNvPr id="5" name="椭圆 4"/>
            <p:cNvSpPr/>
            <p:nvPr/>
          </p:nvSpPr>
          <p:spPr>
            <a:xfrm>
              <a:off x="2975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t>普</a:t>
              </a:r>
              <a:endParaRPr lang="zh-CN" altLang="en-US" sz="4800" b="1" dirty="0"/>
            </a:p>
          </p:txBody>
        </p:sp>
        <p:sp>
          <p:nvSpPr>
            <p:cNvPr id="6" name="椭圆 5"/>
            <p:cNvSpPr/>
            <p:nvPr/>
          </p:nvSpPr>
          <p:spPr>
            <a:xfrm>
              <a:off x="382741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t>查</a:t>
              </a:r>
              <a:endParaRPr lang="zh-CN" altLang="en-US" sz="4800" b="1" dirty="0"/>
            </a:p>
          </p:txBody>
        </p:sp>
        <p:sp>
          <p:nvSpPr>
            <p:cNvPr id="7" name="椭圆 6"/>
            <p:cNvSpPr/>
            <p:nvPr/>
          </p:nvSpPr>
          <p:spPr>
            <a:xfrm>
              <a:off x="468241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t>练</a:t>
              </a:r>
              <a:endParaRPr lang="zh-CN" altLang="en-US" sz="4800" b="1" dirty="0"/>
            </a:p>
          </p:txBody>
        </p:sp>
      </p:grpSp>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3" name="TextBox 1"/>
          <p:cNvSpPr txBox="1"/>
          <p:nvPr/>
        </p:nvSpPr>
        <p:spPr>
          <a:xfrm>
            <a:off x="1290399" y="3753000"/>
            <a:ext cx="19874566" cy="1089523"/>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①</a:t>
            </a:r>
            <a:r>
              <a:rPr lang="zh-CN" altLang="zh-CN" dirty="0" smtClean="0"/>
              <a:t>②</a:t>
            </a:r>
            <a:r>
              <a:rPr lang="en-US" altLang="zh-CN" dirty="0" smtClean="0"/>
              <a:t>  B</a:t>
            </a:r>
            <a:r>
              <a:rPr lang="en-US" altLang="zh-CN" dirty="0"/>
              <a:t>.</a:t>
            </a:r>
            <a:r>
              <a:rPr lang="zh-CN" altLang="zh-CN" dirty="0"/>
              <a:t>②</a:t>
            </a:r>
            <a:r>
              <a:rPr lang="zh-CN" altLang="zh-CN" dirty="0" smtClean="0"/>
              <a:t>③</a:t>
            </a:r>
            <a:r>
              <a:rPr lang="en-US" altLang="zh-CN" dirty="0" smtClean="0"/>
              <a:t>  C</a:t>
            </a:r>
            <a:r>
              <a:rPr lang="en-US" altLang="zh-CN" dirty="0"/>
              <a:t>.</a:t>
            </a:r>
            <a:r>
              <a:rPr lang="zh-CN" altLang="zh-CN" dirty="0"/>
              <a:t>①</a:t>
            </a:r>
            <a:r>
              <a:rPr lang="zh-CN" altLang="zh-CN" dirty="0" smtClean="0"/>
              <a:t>④</a:t>
            </a:r>
            <a:r>
              <a:rPr lang="en-US" altLang="zh-CN" dirty="0" smtClean="0"/>
              <a:t>  D</a:t>
            </a:r>
            <a:r>
              <a:rPr lang="en-US" altLang="zh-CN" dirty="0"/>
              <a:t>.</a:t>
            </a:r>
            <a:r>
              <a:rPr lang="zh-CN" altLang="zh-CN" dirty="0"/>
              <a:t>③</a:t>
            </a:r>
            <a:r>
              <a:rPr lang="zh-CN" altLang="zh-CN" dirty="0" smtClean="0"/>
              <a:t>④</a:t>
            </a:r>
            <a:endParaRPr lang="zh-CN" altLang="zh-CN" dirty="0"/>
          </a:p>
        </p:txBody>
      </p:sp>
      <p:sp>
        <p:nvSpPr>
          <p:cNvPr id="14" name="TextBox 1"/>
          <p:cNvSpPr txBox="1"/>
          <p:nvPr/>
        </p:nvSpPr>
        <p:spPr>
          <a:xfrm>
            <a:off x="1290399" y="1683000"/>
            <a:ext cx="12605251" cy="2086719"/>
          </a:xfrm>
          <a:prstGeom prst="rect">
            <a:avLst/>
          </a:prstGeom>
          <a:noFill/>
        </p:spPr>
        <p:txBody>
          <a:bodyPr wrap="square" lIns="91433" tIns="45717" rIns="91433" bIns="45717" rtlCol="0">
            <a:spAutoFit/>
          </a:bodyPr>
          <a:lstStyle/>
          <a:p>
            <a:pPr>
              <a:lnSpc>
                <a:spcPct val="120000"/>
              </a:lnSpc>
            </a:pPr>
            <a:r>
              <a:rPr lang="en-US" altLang="zh-CN" sz="5400" b="1" dirty="0" smtClean="0">
                <a:latin typeface="+mn-ea"/>
              </a:rPr>
              <a:t>1.</a:t>
            </a:r>
            <a:r>
              <a:rPr lang="zh-CN" altLang="zh-CN" sz="5400" b="1" dirty="0" smtClean="0">
                <a:latin typeface="+mn-ea"/>
              </a:rPr>
              <a:t>下</a:t>
            </a:r>
            <a:r>
              <a:rPr lang="zh-CN" altLang="zh-CN" sz="5400" b="1" dirty="0">
                <a:latin typeface="+mn-ea"/>
              </a:rPr>
              <a:t>图中，经纬度位置相同的两点是</a:t>
            </a:r>
            <a:r>
              <a:rPr lang="en-US" altLang="zh-CN" sz="5400" b="1" dirty="0">
                <a:latin typeface="+mn-ea"/>
              </a:rPr>
              <a:t>(0</a:t>
            </a:r>
            <a:r>
              <a:rPr lang="zh-CN" altLang="zh-CN" sz="5400" b="1" dirty="0">
                <a:latin typeface="+mn-ea"/>
              </a:rPr>
              <a:t>°为经度、虚线为回归线和极圈</a:t>
            </a:r>
            <a:r>
              <a:rPr lang="en-US" altLang="zh-CN" sz="5400" b="1" dirty="0">
                <a:latin typeface="+mn-ea"/>
              </a:rPr>
              <a:t>)</a:t>
            </a:r>
            <a:r>
              <a:rPr lang="zh-CN" altLang="en-US" sz="5400" b="1" dirty="0">
                <a:latin typeface="+mn-ea"/>
              </a:rPr>
              <a:t>（   ）</a:t>
            </a:r>
            <a:endParaRPr lang="en-US" altLang="zh-CN" sz="5400" b="1" dirty="0">
              <a:latin typeface="+mn-ea"/>
            </a:endParaRPr>
          </a:p>
        </p:txBody>
      </p:sp>
      <p:sp>
        <p:nvSpPr>
          <p:cNvPr id="15" name="矩形 14"/>
          <p:cNvSpPr/>
          <p:nvPr/>
        </p:nvSpPr>
        <p:spPr>
          <a:xfrm>
            <a:off x="1385651" y="4854872"/>
            <a:ext cx="20126202" cy="8402300"/>
          </a:xfrm>
          <a:prstGeom prst="rect">
            <a:avLst/>
          </a:prstGeom>
        </p:spPr>
        <p:txBody>
          <a:bodyPr wrap="square">
            <a:spAutoFit/>
          </a:bodyPr>
          <a:lstStyle/>
          <a:p>
            <a:pPr algn="just"/>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本题</a:t>
            </a:r>
            <a:r>
              <a:rPr lang="zh-CN" altLang="zh-CN" sz="5400" b="1" dirty="0">
                <a:solidFill>
                  <a:srgbClr val="2A5CAA"/>
                </a:solidFill>
                <a:latin typeface="楷体" panose="02010609060101010101" pitchFamily="49" charset="-122"/>
                <a:ea typeface="楷体" panose="02010609060101010101" pitchFamily="49" charset="-122"/>
              </a:rPr>
              <a:t>考查不同经纬网图中</a:t>
            </a:r>
            <a:r>
              <a:rPr lang="zh-CN" altLang="zh-CN" sz="5400" b="1" dirty="0" smtClean="0">
                <a:solidFill>
                  <a:srgbClr val="2A5CAA"/>
                </a:solidFill>
                <a:latin typeface="楷体" panose="02010609060101010101" pitchFamily="49" charset="-122"/>
                <a:ea typeface="楷体" panose="02010609060101010101" pitchFamily="49" charset="-122"/>
              </a:rPr>
              <a:t>地理位</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r>
              <a:rPr lang="zh-CN" altLang="zh-CN" sz="5400" b="1" dirty="0" smtClean="0">
                <a:solidFill>
                  <a:srgbClr val="2A5CAA"/>
                </a:solidFill>
                <a:latin typeface="楷体" panose="02010609060101010101" pitchFamily="49" charset="-122"/>
                <a:ea typeface="楷体" panose="02010609060101010101" pitchFamily="49" charset="-122"/>
              </a:rPr>
              <a:t>置</a:t>
            </a:r>
            <a:r>
              <a:rPr lang="zh-CN" altLang="zh-CN" sz="5400" b="1" dirty="0">
                <a:solidFill>
                  <a:srgbClr val="2A5CAA"/>
                </a:solidFill>
                <a:latin typeface="楷体" panose="02010609060101010101" pitchFamily="49" charset="-122"/>
                <a:ea typeface="楷体" panose="02010609060101010101" pitchFamily="49" charset="-122"/>
              </a:rPr>
              <a:t>的判读。从北极上空俯视</a:t>
            </a:r>
            <a:r>
              <a:rPr lang="zh-CN" altLang="zh-CN" sz="5400" b="1" dirty="0" smtClean="0">
                <a:solidFill>
                  <a:srgbClr val="2A5CAA"/>
                </a:solidFill>
                <a:latin typeface="楷体" panose="02010609060101010101" pitchFamily="49" charset="-122"/>
                <a:ea typeface="楷体" panose="02010609060101010101" pitchFamily="49" charset="-122"/>
              </a:rPr>
              <a:t>，地球</a:t>
            </a:r>
            <a:r>
              <a:rPr lang="zh-CN" altLang="zh-CN" sz="5400" b="1" dirty="0">
                <a:solidFill>
                  <a:srgbClr val="2A5CAA"/>
                </a:solidFill>
                <a:latin typeface="楷体" panose="02010609060101010101" pitchFamily="49" charset="-122"/>
                <a:ea typeface="楷体" panose="02010609060101010101" pitchFamily="49" charset="-122"/>
              </a:rPr>
              <a:t>呈</a:t>
            </a:r>
            <a:r>
              <a:rPr lang="zh-CN" altLang="zh-CN" sz="5400" b="1" dirty="0" smtClean="0">
                <a:solidFill>
                  <a:srgbClr val="2A5CAA"/>
                </a:solidFill>
                <a:latin typeface="楷体" panose="02010609060101010101" pitchFamily="49" charset="-122"/>
                <a:ea typeface="楷体" panose="02010609060101010101" pitchFamily="49" charset="-122"/>
              </a:rPr>
              <a:t>逆</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r>
              <a:rPr lang="zh-CN" altLang="zh-CN" sz="5400" b="1" dirty="0" smtClean="0">
                <a:solidFill>
                  <a:srgbClr val="2A5CAA"/>
                </a:solidFill>
                <a:latin typeface="楷体" panose="02010609060101010101" pitchFamily="49" charset="-122"/>
                <a:ea typeface="楷体" panose="02010609060101010101" pitchFamily="49" charset="-122"/>
              </a:rPr>
              <a:t>时针</a:t>
            </a:r>
            <a:r>
              <a:rPr lang="zh-CN" altLang="zh-CN" sz="5400" b="1" dirty="0">
                <a:solidFill>
                  <a:srgbClr val="2A5CAA"/>
                </a:solidFill>
                <a:latin typeface="楷体" panose="02010609060101010101" pitchFamily="49" charset="-122"/>
                <a:ea typeface="楷体" panose="02010609060101010101" pitchFamily="49" charset="-122"/>
              </a:rPr>
              <a:t>旋转；从南极上空</a:t>
            </a:r>
            <a:r>
              <a:rPr lang="zh-CN" altLang="zh-CN" sz="5400" b="1" dirty="0" smtClean="0">
                <a:solidFill>
                  <a:srgbClr val="2A5CAA"/>
                </a:solidFill>
                <a:latin typeface="楷体" panose="02010609060101010101" pitchFamily="49" charset="-122"/>
                <a:ea typeface="楷体" panose="02010609060101010101" pitchFamily="49" charset="-122"/>
              </a:rPr>
              <a:t>俯视</a:t>
            </a:r>
            <a:r>
              <a:rPr lang="zh-CN" altLang="zh-CN" sz="5400" b="1" dirty="0">
                <a:solidFill>
                  <a:srgbClr val="2A5CAA"/>
                </a:solidFill>
                <a:latin typeface="楷体" panose="02010609060101010101" pitchFamily="49" charset="-122"/>
                <a:ea typeface="楷体" panose="02010609060101010101" pitchFamily="49" charset="-122"/>
              </a:rPr>
              <a:t>，地球呈</a:t>
            </a:r>
            <a:r>
              <a:rPr lang="zh-CN" altLang="zh-CN" sz="5400" b="1" dirty="0" smtClean="0">
                <a:solidFill>
                  <a:srgbClr val="2A5CAA"/>
                </a:solidFill>
                <a:latin typeface="楷体" panose="02010609060101010101" pitchFamily="49" charset="-122"/>
                <a:ea typeface="楷体" panose="02010609060101010101" pitchFamily="49" charset="-122"/>
              </a:rPr>
              <a:t>顺</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r>
              <a:rPr lang="zh-CN" altLang="zh-CN" sz="5400" b="1" dirty="0" smtClean="0">
                <a:solidFill>
                  <a:srgbClr val="2A5CAA"/>
                </a:solidFill>
                <a:latin typeface="楷体" panose="02010609060101010101" pitchFamily="49" charset="-122"/>
                <a:ea typeface="楷体" panose="02010609060101010101" pitchFamily="49" charset="-122"/>
              </a:rPr>
              <a:t>时针</a:t>
            </a:r>
            <a:r>
              <a:rPr lang="zh-CN" altLang="zh-CN" sz="5400" b="1" dirty="0">
                <a:solidFill>
                  <a:srgbClr val="2A5CAA"/>
                </a:solidFill>
                <a:latin typeface="楷体" panose="02010609060101010101" pitchFamily="49" charset="-122"/>
                <a:ea typeface="楷体" panose="02010609060101010101" pitchFamily="49" charset="-122"/>
              </a:rPr>
              <a:t>旋转；东经度</a:t>
            </a:r>
            <a:r>
              <a:rPr lang="zh-CN" altLang="zh-CN" sz="5400" b="1" dirty="0" smtClean="0">
                <a:solidFill>
                  <a:srgbClr val="2A5CAA"/>
                </a:solidFill>
                <a:latin typeface="楷体" panose="02010609060101010101" pitchFamily="49" charset="-122"/>
                <a:ea typeface="楷体" panose="02010609060101010101" pitchFamily="49" charset="-122"/>
              </a:rPr>
              <a:t>顺地球</a:t>
            </a:r>
            <a:r>
              <a:rPr lang="zh-CN" altLang="zh-CN" sz="5400" b="1" dirty="0">
                <a:solidFill>
                  <a:srgbClr val="2A5CAA"/>
                </a:solidFill>
                <a:latin typeface="楷体" panose="02010609060101010101" pitchFamily="49" charset="-122"/>
                <a:ea typeface="楷体" panose="02010609060101010101" pitchFamily="49" charset="-122"/>
              </a:rPr>
              <a:t>自转方向</a:t>
            </a:r>
            <a:r>
              <a:rPr lang="zh-CN" altLang="zh-CN" sz="5400" b="1" dirty="0" smtClean="0">
                <a:solidFill>
                  <a:srgbClr val="2A5CAA"/>
                </a:solidFill>
                <a:latin typeface="楷体" panose="02010609060101010101" pitchFamily="49" charset="-122"/>
                <a:ea typeface="楷体" panose="02010609060101010101" pitchFamily="49" charset="-122"/>
              </a:rPr>
              <a:t>数值</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r>
              <a:rPr lang="zh-CN" altLang="zh-CN" sz="5400" b="1" dirty="0" smtClean="0">
                <a:solidFill>
                  <a:srgbClr val="2A5CAA"/>
                </a:solidFill>
                <a:latin typeface="楷体" panose="02010609060101010101" pitchFamily="49" charset="-122"/>
                <a:ea typeface="楷体" panose="02010609060101010101" pitchFamily="49" charset="-122"/>
              </a:rPr>
              <a:t>增大</a:t>
            </a:r>
            <a:r>
              <a:rPr lang="zh-CN" altLang="zh-CN" sz="5400" b="1" dirty="0">
                <a:solidFill>
                  <a:srgbClr val="2A5CAA"/>
                </a:solidFill>
                <a:latin typeface="楷体" panose="02010609060101010101" pitchFamily="49" charset="-122"/>
                <a:ea typeface="楷体" panose="02010609060101010101" pitchFamily="49" charset="-122"/>
              </a:rPr>
              <a:t>，西经度</a:t>
            </a:r>
            <a:r>
              <a:rPr lang="zh-CN" altLang="zh-CN" sz="5400" b="1" dirty="0" smtClean="0">
                <a:solidFill>
                  <a:srgbClr val="2A5CAA"/>
                </a:solidFill>
                <a:latin typeface="楷体" panose="02010609060101010101" pitchFamily="49" charset="-122"/>
                <a:ea typeface="楷体" panose="02010609060101010101" pitchFamily="49" charset="-122"/>
              </a:rPr>
              <a:t>顺地球</a:t>
            </a:r>
            <a:r>
              <a:rPr lang="zh-CN" altLang="zh-CN" sz="5400" b="1" dirty="0">
                <a:solidFill>
                  <a:srgbClr val="2A5CAA"/>
                </a:solidFill>
                <a:latin typeface="楷体" panose="02010609060101010101" pitchFamily="49" charset="-122"/>
                <a:ea typeface="楷体" panose="02010609060101010101" pitchFamily="49" charset="-122"/>
              </a:rPr>
              <a:t>自转方向数值减小</a:t>
            </a:r>
            <a:r>
              <a:rPr lang="zh-CN" altLang="zh-CN" sz="5400" b="1" dirty="0" smtClean="0">
                <a:solidFill>
                  <a:srgbClr val="2A5CAA"/>
                </a:solidFill>
                <a:latin typeface="楷体" panose="02010609060101010101" pitchFamily="49" charset="-122"/>
                <a:ea typeface="楷体" panose="02010609060101010101" pitchFamily="49" charset="-122"/>
              </a:rPr>
              <a:t>。</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r>
              <a:rPr lang="zh-CN" altLang="zh-CN" sz="5400" b="1" dirty="0" smtClean="0">
                <a:solidFill>
                  <a:srgbClr val="2A5CAA"/>
                </a:solidFill>
                <a:latin typeface="楷体" panose="02010609060101010101" pitchFamily="49" charset="-122"/>
                <a:ea typeface="楷体" panose="02010609060101010101" pitchFamily="49" charset="-122"/>
              </a:rPr>
              <a:t>因此</a:t>
            </a:r>
            <a:r>
              <a:rPr lang="zh-CN" altLang="zh-CN" sz="5400" b="1" dirty="0">
                <a:solidFill>
                  <a:srgbClr val="2A5CAA"/>
                </a:solidFill>
                <a:latin typeface="楷体" panose="02010609060101010101" pitchFamily="49" charset="-122"/>
                <a:ea typeface="楷体" panose="02010609060101010101" pitchFamily="49" charset="-122"/>
              </a:rPr>
              <a:t>，①地位于北半球，其坐标为（</a:t>
            </a:r>
            <a:r>
              <a:rPr lang="en-US" altLang="zh-CN" sz="5400" b="1" dirty="0">
                <a:solidFill>
                  <a:srgbClr val="2A5CAA"/>
                </a:solidFill>
                <a:latin typeface="楷体" panose="02010609060101010101" pitchFamily="49" charset="-122"/>
                <a:ea typeface="楷体" panose="02010609060101010101" pitchFamily="49" charset="-122"/>
              </a:rPr>
              <a:t>23</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26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45</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）；②地位于南半球，其坐标为（</a:t>
            </a:r>
            <a:r>
              <a:rPr lang="en-US" altLang="zh-CN" sz="5400" b="1" dirty="0">
                <a:solidFill>
                  <a:srgbClr val="2A5CAA"/>
                </a:solidFill>
                <a:latin typeface="楷体" panose="02010609060101010101" pitchFamily="49" charset="-122"/>
                <a:ea typeface="楷体" panose="02010609060101010101" pitchFamily="49" charset="-122"/>
              </a:rPr>
              <a:t>23</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26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S</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45</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）。从图中可判断③地位于南半球，其坐标为（</a:t>
            </a:r>
            <a:r>
              <a:rPr lang="en-US" altLang="zh-CN" sz="5400" b="1" dirty="0">
                <a:solidFill>
                  <a:srgbClr val="2A5CAA"/>
                </a:solidFill>
                <a:latin typeface="楷体" panose="02010609060101010101" pitchFamily="49" charset="-122"/>
                <a:ea typeface="楷体" panose="02010609060101010101" pitchFamily="49" charset="-122"/>
              </a:rPr>
              <a:t>23</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26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S</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90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）；④地位于北半球，其坐标为（</a:t>
            </a:r>
            <a:r>
              <a:rPr lang="en-US" altLang="zh-CN" sz="5400" b="1" dirty="0">
                <a:solidFill>
                  <a:srgbClr val="2A5CAA"/>
                </a:solidFill>
                <a:latin typeface="楷体" panose="02010609060101010101" pitchFamily="49" charset="-122"/>
                <a:ea typeface="楷体" panose="02010609060101010101" pitchFamily="49" charset="-122"/>
              </a:rPr>
              <a:t>23</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26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45</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）。通过比较可知，①④坐标相同，故</a:t>
            </a:r>
            <a:r>
              <a:rPr lang="en-US" altLang="zh-CN" sz="5400" b="1" dirty="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项正确</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sp>
        <p:nvSpPr>
          <p:cNvPr id="20" name="矩形 19"/>
          <p:cNvSpPr/>
          <p:nvPr/>
        </p:nvSpPr>
        <p:spPr>
          <a:xfrm>
            <a:off x="11644562" y="2791571"/>
            <a:ext cx="676088" cy="1006429"/>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C</a:t>
            </a:r>
            <a:endParaRPr lang="zh-CN" altLang="en-US" sz="4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5650" y="1998000"/>
            <a:ext cx="7848306" cy="66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9552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3" name="TextBox 1"/>
          <p:cNvSpPr txBox="1"/>
          <p:nvPr/>
        </p:nvSpPr>
        <p:spPr>
          <a:xfrm>
            <a:off x="1290399" y="3753000"/>
            <a:ext cx="19874566" cy="2086719"/>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蒙古高原</a:t>
            </a:r>
            <a:r>
              <a:rPr lang="en-US" altLang="zh-CN" dirty="0"/>
              <a:t>           </a:t>
            </a:r>
            <a:r>
              <a:rPr lang="en-US" altLang="zh-CN" dirty="0" smtClean="0"/>
              <a:t>B</a:t>
            </a:r>
            <a:r>
              <a:rPr lang="en-US" altLang="zh-CN" dirty="0"/>
              <a:t>.</a:t>
            </a:r>
            <a:r>
              <a:rPr lang="zh-CN" altLang="zh-CN" dirty="0"/>
              <a:t>亚马孙平原</a:t>
            </a:r>
          </a:p>
          <a:p>
            <a:r>
              <a:rPr lang="en-US" altLang="zh-CN" dirty="0"/>
              <a:t>C.</a:t>
            </a:r>
            <a:r>
              <a:rPr lang="zh-CN" altLang="zh-CN" dirty="0"/>
              <a:t>巴西高原</a:t>
            </a:r>
            <a:r>
              <a:rPr lang="en-US" altLang="zh-CN" dirty="0"/>
              <a:t>           </a:t>
            </a:r>
            <a:r>
              <a:rPr lang="en-US" altLang="zh-CN" dirty="0" smtClean="0"/>
              <a:t>D</a:t>
            </a:r>
            <a:r>
              <a:rPr lang="en-US" altLang="zh-CN" dirty="0"/>
              <a:t>.</a:t>
            </a:r>
            <a:r>
              <a:rPr lang="zh-CN" altLang="zh-CN" dirty="0"/>
              <a:t>长江中下游</a:t>
            </a:r>
            <a:r>
              <a:rPr lang="zh-CN" altLang="zh-CN" dirty="0" smtClean="0"/>
              <a:t>平原</a:t>
            </a:r>
            <a:endParaRPr lang="zh-CN" altLang="zh-CN" dirty="0"/>
          </a:p>
        </p:txBody>
      </p:sp>
      <p:sp>
        <p:nvSpPr>
          <p:cNvPr id="14" name="TextBox 1"/>
          <p:cNvSpPr txBox="1"/>
          <p:nvPr/>
        </p:nvSpPr>
        <p:spPr>
          <a:xfrm>
            <a:off x="1290398" y="693000"/>
            <a:ext cx="21923885" cy="2951508"/>
          </a:xfrm>
          <a:prstGeom prst="rect">
            <a:avLst/>
          </a:prstGeom>
          <a:noFill/>
        </p:spPr>
        <p:txBody>
          <a:bodyPr wrap="square" lIns="91433" tIns="45717" rIns="91433" bIns="45717" rtlCol="0">
            <a:spAutoFit/>
          </a:bodyPr>
          <a:lstStyle/>
          <a:p>
            <a:pPr>
              <a:lnSpc>
                <a:spcPct val="120000"/>
              </a:lnSpc>
            </a:pPr>
            <a:r>
              <a:rPr lang="en-US" altLang="zh-CN" sz="5400" b="1" dirty="0">
                <a:latin typeface="+mn-ea"/>
              </a:rPr>
              <a:t> </a:t>
            </a:r>
            <a:r>
              <a:rPr lang="en-US" altLang="zh-CN" sz="5400" b="1" dirty="0" smtClean="0">
                <a:latin typeface="+mn-ea"/>
              </a:rPr>
              <a:t>   </a:t>
            </a:r>
            <a:r>
              <a:rPr lang="zh-CN" altLang="zh-CN" sz="5400" b="1" dirty="0" smtClean="0">
                <a:latin typeface="+mn-ea"/>
              </a:rPr>
              <a:t>全球</a:t>
            </a:r>
            <a:r>
              <a:rPr lang="zh-CN" altLang="zh-CN" sz="5400" b="1" dirty="0">
                <a:latin typeface="+mn-ea"/>
              </a:rPr>
              <a:t>变暖已经成为全世界共同面临的问题，但就升温幅度而言，北半球比南半球大，高纬度地区比低纬度地区大。据此完成下题。</a:t>
            </a:r>
          </a:p>
          <a:p>
            <a:pPr>
              <a:lnSpc>
                <a:spcPct val="120000"/>
              </a:lnSpc>
            </a:pPr>
            <a:r>
              <a:rPr lang="en-US" altLang="zh-CN" sz="5400" b="1" dirty="0">
                <a:latin typeface="+mn-ea"/>
              </a:rPr>
              <a:t>2.</a:t>
            </a:r>
            <a:r>
              <a:rPr lang="zh-CN" altLang="zh-CN" sz="5400" b="1" dirty="0">
                <a:latin typeface="+mn-ea"/>
              </a:rPr>
              <a:t>下列四地中升温幅度最大的是</a:t>
            </a:r>
            <a:r>
              <a:rPr lang="zh-CN" altLang="en-US" sz="5400" b="1" dirty="0" smtClean="0">
                <a:latin typeface="+mn-ea"/>
              </a:rPr>
              <a:t>（   </a:t>
            </a:r>
            <a:r>
              <a:rPr lang="zh-CN" altLang="en-US" sz="5400" b="1" dirty="0">
                <a:latin typeface="+mn-ea"/>
              </a:rPr>
              <a:t>）</a:t>
            </a:r>
            <a:endParaRPr lang="en-US" altLang="zh-CN" sz="5400" b="1" dirty="0">
              <a:latin typeface="+mn-ea"/>
            </a:endParaRPr>
          </a:p>
        </p:txBody>
      </p:sp>
      <p:sp>
        <p:nvSpPr>
          <p:cNvPr id="15" name="矩形 14"/>
          <p:cNvSpPr/>
          <p:nvPr/>
        </p:nvSpPr>
        <p:spPr>
          <a:xfrm>
            <a:off x="1385651" y="6203640"/>
            <a:ext cx="20126202" cy="2814360"/>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由</a:t>
            </a:r>
            <a:r>
              <a:rPr lang="zh-CN" altLang="zh-CN" sz="5400" b="1" dirty="0">
                <a:solidFill>
                  <a:srgbClr val="2A5CAA"/>
                </a:solidFill>
                <a:latin typeface="楷体" panose="02010609060101010101" pitchFamily="49" charset="-122"/>
                <a:ea typeface="楷体" panose="02010609060101010101" pitchFamily="49" charset="-122"/>
              </a:rPr>
              <a:t>材料中“就升温幅度而言，北半球比南半球大，高纬度地区比低纬度地区大”可知，北半球纬度较高地区升温幅度最大，符合这一地理位置特征的是蒙古高原，故</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项正确</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sp>
        <p:nvSpPr>
          <p:cNvPr id="20" name="矩形 19"/>
          <p:cNvSpPr/>
          <p:nvPr/>
        </p:nvSpPr>
        <p:spPr>
          <a:xfrm>
            <a:off x="12094562" y="2718000"/>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A</a:t>
            </a:r>
            <a:endParaRPr lang="zh-CN" altLang="en-US" sz="4800" dirty="0"/>
          </a:p>
        </p:txBody>
      </p:sp>
    </p:spTree>
    <p:extLst>
      <p:ext uri="{BB962C8B-B14F-4D97-AF65-F5344CB8AC3E}">
        <p14:creationId xmlns:p14="http://schemas.microsoft.com/office/powerpoint/2010/main" val="2657307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4" name="TextBox 1"/>
          <p:cNvSpPr txBox="1"/>
          <p:nvPr/>
        </p:nvSpPr>
        <p:spPr>
          <a:xfrm>
            <a:off x="1290398" y="693000"/>
            <a:ext cx="21923885" cy="957115"/>
          </a:xfrm>
          <a:prstGeom prst="rect">
            <a:avLst/>
          </a:prstGeom>
          <a:noFill/>
        </p:spPr>
        <p:txBody>
          <a:bodyPr wrap="square" lIns="91433" tIns="45717" rIns="91433" bIns="45717" rtlCol="0">
            <a:spAutoFit/>
          </a:bodyPr>
          <a:lstStyle/>
          <a:p>
            <a:pPr>
              <a:lnSpc>
                <a:spcPct val="120000"/>
              </a:lnSpc>
            </a:pPr>
            <a:r>
              <a:rPr lang="en-US" altLang="zh-CN" sz="5400" b="1" dirty="0">
                <a:latin typeface="+mn-ea"/>
              </a:rPr>
              <a:t> </a:t>
            </a:r>
            <a:r>
              <a:rPr lang="en-US" altLang="zh-CN" sz="5400" b="1" dirty="0" smtClean="0">
                <a:latin typeface="+mn-ea"/>
              </a:rPr>
              <a:t>   </a:t>
            </a:r>
            <a:r>
              <a:rPr lang="zh-CN" altLang="zh-CN" sz="5400" b="1" dirty="0" smtClean="0">
                <a:latin typeface="+mn-ea"/>
              </a:rPr>
              <a:t>下</a:t>
            </a:r>
            <a:r>
              <a:rPr lang="zh-CN" altLang="zh-CN" sz="5400" b="1" dirty="0">
                <a:latin typeface="+mn-ea"/>
              </a:rPr>
              <a:t>图为全球经纬网图。读图，完成</a:t>
            </a:r>
            <a:r>
              <a:rPr lang="en-US" altLang="zh-CN" sz="5400" b="1" dirty="0" smtClean="0">
                <a:latin typeface="+mn-ea"/>
              </a:rPr>
              <a:t>3</a:t>
            </a:r>
            <a:r>
              <a:rPr lang="zh-CN" altLang="en-US" sz="5400" b="1" dirty="0" smtClean="0">
                <a:latin typeface="+mn-ea"/>
              </a:rPr>
              <a:t>～</a:t>
            </a:r>
            <a:r>
              <a:rPr lang="en-US" altLang="zh-CN" sz="5400" b="1" dirty="0" smtClean="0">
                <a:latin typeface="+mn-ea"/>
              </a:rPr>
              <a:t>4</a:t>
            </a:r>
            <a:r>
              <a:rPr lang="zh-CN" altLang="zh-CN" sz="5400" b="1" dirty="0">
                <a:latin typeface="+mn-ea"/>
              </a:rPr>
              <a:t>题</a:t>
            </a:r>
            <a:r>
              <a:rPr lang="zh-CN" altLang="zh-CN" sz="5400" b="1" dirty="0" smtClean="0">
                <a:latin typeface="+mn-ea"/>
              </a:rPr>
              <a:t>。</a:t>
            </a:r>
            <a:endParaRPr lang="zh-CN" altLang="zh-CN" sz="5400" b="1" dirty="0">
              <a:latin typeface="+mn-ea"/>
            </a:endParaRPr>
          </a:p>
        </p:txBody>
      </p:sp>
      <p:sp>
        <p:nvSpPr>
          <p:cNvPr id="15" name="矩形 14"/>
          <p:cNvSpPr/>
          <p:nvPr/>
        </p:nvSpPr>
        <p:spPr>
          <a:xfrm>
            <a:off x="1385651" y="9378000"/>
            <a:ext cx="20126202" cy="3881575"/>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所有</a:t>
            </a:r>
            <a:r>
              <a:rPr lang="zh-CN" altLang="zh-CN" sz="5400" b="1" dirty="0">
                <a:solidFill>
                  <a:srgbClr val="2A5CAA"/>
                </a:solidFill>
                <a:latin typeface="楷体" panose="02010609060101010101" pitchFamily="49" charset="-122"/>
                <a:ea typeface="楷体" panose="02010609060101010101" pitchFamily="49" charset="-122"/>
              </a:rPr>
              <a:t>经线长度相等，在经线上纬度差相同则实际距离相同，故①②两区域南北均跨越</a:t>
            </a:r>
            <a:r>
              <a:rPr lang="en-US" altLang="zh-CN" sz="5400" b="1" dirty="0">
                <a:solidFill>
                  <a:srgbClr val="2A5CAA"/>
                </a:solidFill>
                <a:latin typeface="楷体" panose="02010609060101010101" pitchFamily="49" charset="-122"/>
                <a:ea typeface="楷体" panose="02010609060101010101" pitchFamily="49" charset="-122"/>
              </a:rPr>
              <a:t>30</a:t>
            </a:r>
            <a:r>
              <a:rPr lang="zh-CN" altLang="zh-CN" sz="5400" b="1" dirty="0">
                <a:solidFill>
                  <a:srgbClr val="2A5CAA"/>
                </a:solidFill>
                <a:latin typeface="楷体" panose="02010609060101010101" pitchFamily="49" charset="-122"/>
                <a:ea typeface="楷体" panose="02010609060101010101" pitchFamily="49" charset="-122"/>
              </a:rPr>
              <a:t>°，因而南北方向长度相同，故</a:t>
            </a:r>
            <a:r>
              <a:rPr lang="en-US" altLang="zh-CN" sz="5400" b="1" dirty="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项正确。东西方向经度间距相同，纬度越高，实际距离越短</a:t>
            </a:r>
            <a:r>
              <a:rPr lang="en-US" altLang="zh-CN" sz="5400" b="1" dirty="0">
                <a:solidFill>
                  <a:srgbClr val="2A5CAA"/>
                </a:solidFill>
                <a:latin typeface="楷体" panose="02010609060101010101" pitchFamily="49" charset="-122"/>
                <a:ea typeface="楷体" panose="02010609060101010101" pitchFamily="49" charset="-122"/>
              </a:rPr>
              <a:t>, </a:t>
            </a:r>
            <a:r>
              <a:rPr lang="zh-CN" altLang="zh-CN" sz="5400" b="1" dirty="0">
                <a:solidFill>
                  <a:srgbClr val="2A5CAA"/>
                </a:solidFill>
                <a:latin typeface="楷体" panose="02010609060101010101" pitchFamily="49" charset="-122"/>
                <a:ea typeface="楷体" panose="02010609060101010101" pitchFamily="49" charset="-122"/>
              </a:rPr>
              <a:t>①区域的纬度比②区域低，所以实际面积①大于②，故</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项错误。</a:t>
            </a:r>
            <a:r>
              <a:rPr lang="zh-CN" altLang="zh-CN" sz="5400" b="1" dirty="0" smtClean="0">
                <a:solidFill>
                  <a:srgbClr val="2A5CAA"/>
                </a:solidFill>
                <a:latin typeface="楷体" panose="02010609060101010101" pitchFamily="49" charset="-122"/>
                <a:ea typeface="楷体" panose="02010609060101010101" pitchFamily="49" charset="-122"/>
              </a:rPr>
              <a:t>东</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650" y="1761550"/>
            <a:ext cx="15840000" cy="4659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
          <p:cNvSpPr txBox="1"/>
          <p:nvPr/>
        </p:nvSpPr>
        <p:spPr>
          <a:xfrm>
            <a:off x="1290398" y="6453000"/>
            <a:ext cx="21923885"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3</a:t>
            </a:r>
            <a:r>
              <a:rPr lang="en-US" altLang="zh-CN" sz="5400" b="1" dirty="0" smtClean="0">
                <a:latin typeface="+mn-ea"/>
              </a:rPr>
              <a:t>.</a:t>
            </a:r>
            <a:r>
              <a:rPr lang="zh-CN" altLang="zh-CN" sz="5400" b="1" dirty="0" smtClean="0">
                <a:latin typeface="+mn-ea"/>
              </a:rPr>
              <a:t>图</a:t>
            </a:r>
            <a:r>
              <a:rPr lang="zh-CN" altLang="zh-CN" sz="5400" b="1" dirty="0">
                <a:latin typeface="+mn-ea"/>
              </a:rPr>
              <a:t>中①②两区域</a:t>
            </a:r>
            <a:r>
              <a:rPr lang="zh-CN" altLang="en-US" sz="5400" b="1" dirty="0" smtClean="0">
                <a:latin typeface="+mn-ea"/>
              </a:rPr>
              <a:t>（   </a:t>
            </a:r>
            <a:r>
              <a:rPr lang="zh-CN" altLang="en-US" sz="5400" b="1" dirty="0">
                <a:latin typeface="+mn-ea"/>
              </a:rPr>
              <a:t>）</a:t>
            </a:r>
            <a:endParaRPr lang="en-US" altLang="zh-CN" sz="5400" b="1" dirty="0">
              <a:latin typeface="+mn-ea"/>
            </a:endParaRPr>
          </a:p>
        </p:txBody>
      </p:sp>
      <p:sp>
        <p:nvSpPr>
          <p:cNvPr id="12" name="TextBox 1"/>
          <p:cNvSpPr txBox="1"/>
          <p:nvPr/>
        </p:nvSpPr>
        <p:spPr>
          <a:xfrm>
            <a:off x="1290399" y="7398000"/>
            <a:ext cx="19874566" cy="2086719"/>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面积大小</a:t>
            </a:r>
            <a:r>
              <a:rPr lang="zh-CN" altLang="zh-CN" dirty="0" smtClean="0"/>
              <a:t>相同</a:t>
            </a:r>
            <a:r>
              <a:rPr lang="en-US" altLang="zh-CN" dirty="0" smtClean="0"/>
              <a:t>			B</a:t>
            </a:r>
            <a:r>
              <a:rPr lang="en-US" altLang="zh-CN" dirty="0"/>
              <a:t>.</a:t>
            </a:r>
            <a:r>
              <a:rPr lang="zh-CN" altLang="zh-CN" dirty="0"/>
              <a:t>东西方向长度相同</a:t>
            </a:r>
          </a:p>
          <a:p>
            <a:r>
              <a:rPr lang="en-US" altLang="zh-CN" dirty="0"/>
              <a:t>C.</a:t>
            </a:r>
            <a:r>
              <a:rPr lang="zh-CN" altLang="zh-CN" dirty="0"/>
              <a:t>南北方向长度</a:t>
            </a:r>
            <a:r>
              <a:rPr lang="zh-CN" altLang="zh-CN" dirty="0" smtClean="0"/>
              <a:t>相同</a:t>
            </a:r>
            <a:r>
              <a:rPr lang="en-US" altLang="zh-CN" dirty="0" smtClean="0"/>
              <a:t>		D</a:t>
            </a:r>
            <a:r>
              <a:rPr lang="en-US" altLang="zh-CN" dirty="0"/>
              <a:t>.</a:t>
            </a:r>
            <a:r>
              <a:rPr lang="zh-CN" altLang="zh-CN" dirty="0"/>
              <a:t>同位于</a:t>
            </a:r>
            <a:r>
              <a:rPr lang="zh-CN" altLang="zh-CN" dirty="0" smtClean="0"/>
              <a:t>东半球</a:t>
            </a:r>
            <a:endParaRPr lang="zh-CN" altLang="zh-CN" dirty="0"/>
          </a:p>
        </p:txBody>
      </p:sp>
      <p:sp>
        <p:nvSpPr>
          <p:cNvPr id="16" name="矩形 15"/>
          <p:cNvSpPr/>
          <p:nvPr/>
        </p:nvSpPr>
        <p:spPr>
          <a:xfrm>
            <a:off x="7864562" y="6498000"/>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C</a:t>
            </a:r>
            <a:endParaRPr lang="zh-CN" altLang="en-US" sz="4800" dirty="0"/>
          </a:p>
        </p:txBody>
      </p:sp>
    </p:spTree>
    <p:extLst>
      <p:ext uri="{BB962C8B-B14F-4D97-AF65-F5344CB8AC3E}">
        <p14:creationId xmlns:p14="http://schemas.microsoft.com/office/powerpoint/2010/main" val="1057963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4" name="TextBox 1"/>
          <p:cNvSpPr txBox="1"/>
          <p:nvPr/>
        </p:nvSpPr>
        <p:spPr>
          <a:xfrm>
            <a:off x="1290398" y="693000"/>
            <a:ext cx="21923885" cy="957115"/>
          </a:xfrm>
          <a:prstGeom prst="rect">
            <a:avLst/>
          </a:prstGeom>
          <a:noFill/>
        </p:spPr>
        <p:txBody>
          <a:bodyPr wrap="square" lIns="91433" tIns="45717" rIns="91433" bIns="45717" rtlCol="0">
            <a:spAutoFit/>
          </a:bodyPr>
          <a:lstStyle/>
          <a:p>
            <a:pPr>
              <a:lnSpc>
                <a:spcPct val="120000"/>
              </a:lnSpc>
            </a:pPr>
            <a:r>
              <a:rPr lang="en-US" altLang="zh-CN" sz="5400" b="1" dirty="0">
                <a:latin typeface="+mn-ea"/>
              </a:rPr>
              <a:t> </a:t>
            </a:r>
            <a:r>
              <a:rPr lang="en-US" altLang="zh-CN" sz="5400" b="1" dirty="0" smtClean="0">
                <a:latin typeface="+mn-ea"/>
              </a:rPr>
              <a:t>   </a:t>
            </a:r>
            <a:r>
              <a:rPr lang="zh-CN" altLang="zh-CN" sz="5400" b="1" dirty="0" smtClean="0">
                <a:latin typeface="+mn-ea"/>
              </a:rPr>
              <a:t>下</a:t>
            </a:r>
            <a:r>
              <a:rPr lang="zh-CN" altLang="zh-CN" sz="5400" b="1" dirty="0">
                <a:latin typeface="+mn-ea"/>
              </a:rPr>
              <a:t>图为全球经纬网图。读图，完成</a:t>
            </a:r>
            <a:r>
              <a:rPr lang="en-US" altLang="zh-CN" sz="5400" b="1" dirty="0" smtClean="0">
                <a:latin typeface="+mn-ea"/>
              </a:rPr>
              <a:t>3</a:t>
            </a:r>
            <a:r>
              <a:rPr lang="zh-CN" altLang="en-US" sz="5400" b="1" dirty="0" smtClean="0">
                <a:latin typeface="+mn-ea"/>
              </a:rPr>
              <a:t>～</a:t>
            </a:r>
            <a:r>
              <a:rPr lang="en-US" altLang="zh-CN" sz="5400" b="1" dirty="0" smtClean="0">
                <a:latin typeface="+mn-ea"/>
              </a:rPr>
              <a:t>4</a:t>
            </a:r>
            <a:r>
              <a:rPr lang="zh-CN" altLang="zh-CN" sz="5400" b="1" dirty="0">
                <a:latin typeface="+mn-ea"/>
              </a:rPr>
              <a:t>题</a:t>
            </a:r>
            <a:r>
              <a:rPr lang="zh-CN" altLang="zh-CN" sz="5400" b="1" dirty="0" smtClean="0">
                <a:latin typeface="+mn-ea"/>
              </a:rPr>
              <a:t>。</a:t>
            </a:r>
            <a:endParaRPr lang="zh-CN" altLang="zh-CN" sz="5400" b="1" dirty="0">
              <a:latin typeface="+mn-ea"/>
            </a:endParaRPr>
          </a:p>
        </p:txBody>
      </p:sp>
      <p:sp>
        <p:nvSpPr>
          <p:cNvPr id="15" name="矩形 14"/>
          <p:cNvSpPr/>
          <p:nvPr/>
        </p:nvSpPr>
        <p:spPr>
          <a:xfrm>
            <a:off x="1385651" y="9378000"/>
            <a:ext cx="20126202" cy="3881575"/>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西半球</a:t>
            </a:r>
            <a:r>
              <a:rPr lang="zh-CN" altLang="zh-CN" sz="5400" b="1" dirty="0">
                <a:solidFill>
                  <a:srgbClr val="2A5CAA"/>
                </a:solidFill>
                <a:latin typeface="楷体" panose="02010609060101010101" pitchFamily="49" charset="-122"/>
                <a:ea typeface="楷体" panose="02010609060101010101" pitchFamily="49" charset="-122"/>
              </a:rPr>
              <a:t>的分界线为</a:t>
            </a:r>
            <a:r>
              <a:rPr lang="en-US" altLang="zh-CN" sz="5400" b="1" dirty="0">
                <a:solidFill>
                  <a:srgbClr val="2A5CAA"/>
                </a:solidFill>
                <a:latin typeface="楷体" panose="02010609060101010101" pitchFamily="49" charset="-122"/>
                <a:ea typeface="楷体" panose="02010609060101010101" pitchFamily="49" charset="-122"/>
              </a:rPr>
              <a:t>20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和</a:t>
            </a:r>
            <a:r>
              <a:rPr lang="en-US" altLang="zh-CN" sz="5400" b="1" dirty="0">
                <a:solidFill>
                  <a:srgbClr val="2A5CAA"/>
                </a:solidFill>
                <a:latin typeface="楷体" panose="02010609060101010101" pitchFamily="49" charset="-122"/>
                <a:ea typeface="楷体" panose="02010609060101010101" pitchFamily="49" charset="-122"/>
              </a:rPr>
              <a:t>160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其中</a:t>
            </a:r>
            <a:r>
              <a:rPr lang="en-US" altLang="zh-CN" sz="5400" b="1" dirty="0">
                <a:solidFill>
                  <a:srgbClr val="2A5CAA"/>
                </a:solidFill>
                <a:latin typeface="楷体" panose="02010609060101010101" pitchFamily="49" charset="-122"/>
                <a:ea typeface="楷体" panose="02010609060101010101" pitchFamily="49" charset="-122"/>
              </a:rPr>
              <a:t>20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W</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0</a:t>
            </a:r>
            <a:r>
              <a:rPr lang="zh-CN" altLang="zh-CN" sz="5400" b="1" dirty="0" smtClean="0">
                <a:solidFill>
                  <a:srgbClr val="2A5CAA"/>
                </a:solidFill>
                <a:latin typeface="楷体" panose="02010609060101010101" pitchFamily="49" charset="-122"/>
                <a:ea typeface="楷体" panose="02010609060101010101" pitchFamily="49" charset="-122"/>
              </a:rPr>
              <a:t>°</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160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属于东半球区域，图中区域②所跨经度范围为</a:t>
            </a:r>
            <a:r>
              <a:rPr lang="en-US" altLang="zh-CN" sz="5400" b="1" dirty="0">
                <a:solidFill>
                  <a:srgbClr val="2A5CAA"/>
                </a:solidFill>
                <a:latin typeface="楷体" panose="02010609060101010101" pitchFamily="49" charset="-122"/>
                <a:ea typeface="楷体" panose="02010609060101010101" pitchFamily="49" charset="-122"/>
              </a:rPr>
              <a:t>135</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E</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180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a:t>
            </a:r>
            <a:r>
              <a:rPr lang="zh-CN" altLang="zh-CN" sz="5400" b="1" dirty="0">
                <a:solidFill>
                  <a:srgbClr val="2A5CAA"/>
                </a:solidFill>
                <a:latin typeface="楷体" panose="02010609060101010101" pitchFamily="49" charset="-122"/>
                <a:ea typeface="楷体" panose="02010609060101010101" pitchFamily="49" charset="-122"/>
              </a:rPr>
              <a:t>越过</a:t>
            </a:r>
            <a:r>
              <a:rPr lang="en-US" altLang="zh-CN" sz="5400" b="1" dirty="0">
                <a:solidFill>
                  <a:srgbClr val="2A5CAA"/>
                </a:solidFill>
                <a:latin typeface="楷体" panose="02010609060101010101" pitchFamily="49" charset="-122"/>
                <a:ea typeface="楷体" panose="02010609060101010101" pitchFamily="49" charset="-122"/>
              </a:rPr>
              <a:t>160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经线，因此区域②不全部位于东半球，故</a:t>
            </a:r>
            <a:r>
              <a:rPr lang="en-US" altLang="zh-CN" sz="5400" b="1" dirty="0">
                <a:solidFill>
                  <a:srgbClr val="2A5CAA"/>
                </a:solidFill>
                <a:latin typeface="楷体" panose="02010609060101010101" pitchFamily="49" charset="-122"/>
                <a:ea typeface="楷体" panose="02010609060101010101" pitchFamily="49" charset="-122"/>
              </a:rPr>
              <a:t>D</a:t>
            </a:r>
            <a:r>
              <a:rPr lang="zh-CN" altLang="zh-CN" sz="5400" b="1" dirty="0">
                <a:solidFill>
                  <a:srgbClr val="2A5CAA"/>
                </a:solidFill>
                <a:latin typeface="楷体" panose="02010609060101010101" pitchFamily="49" charset="-122"/>
                <a:ea typeface="楷体" panose="02010609060101010101" pitchFamily="49" charset="-122"/>
              </a:rPr>
              <a:t>项错误</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650" y="1761550"/>
            <a:ext cx="15840000" cy="4659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
          <p:cNvSpPr txBox="1"/>
          <p:nvPr/>
        </p:nvSpPr>
        <p:spPr>
          <a:xfrm>
            <a:off x="1290398" y="6453000"/>
            <a:ext cx="21923885"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3</a:t>
            </a:r>
            <a:r>
              <a:rPr lang="en-US" altLang="zh-CN" sz="5400" b="1" dirty="0" smtClean="0">
                <a:latin typeface="+mn-ea"/>
              </a:rPr>
              <a:t>.</a:t>
            </a:r>
            <a:r>
              <a:rPr lang="zh-CN" altLang="zh-CN" sz="5400" b="1" dirty="0" smtClean="0">
                <a:latin typeface="+mn-ea"/>
              </a:rPr>
              <a:t>图</a:t>
            </a:r>
            <a:r>
              <a:rPr lang="zh-CN" altLang="zh-CN" sz="5400" b="1" dirty="0">
                <a:latin typeface="+mn-ea"/>
              </a:rPr>
              <a:t>中①②两区域</a:t>
            </a:r>
            <a:r>
              <a:rPr lang="zh-CN" altLang="en-US" sz="5400" b="1" dirty="0" smtClean="0">
                <a:latin typeface="+mn-ea"/>
              </a:rPr>
              <a:t>（   </a:t>
            </a:r>
            <a:r>
              <a:rPr lang="zh-CN" altLang="en-US" sz="5400" b="1" dirty="0">
                <a:latin typeface="+mn-ea"/>
              </a:rPr>
              <a:t>）</a:t>
            </a:r>
            <a:endParaRPr lang="en-US" altLang="zh-CN" sz="5400" b="1" dirty="0">
              <a:latin typeface="+mn-ea"/>
            </a:endParaRPr>
          </a:p>
        </p:txBody>
      </p:sp>
      <p:sp>
        <p:nvSpPr>
          <p:cNvPr id="12" name="TextBox 1"/>
          <p:cNvSpPr txBox="1"/>
          <p:nvPr/>
        </p:nvSpPr>
        <p:spPr>
          <a:xfrm>
            <a:off x="1290399" y="7398000"/>
            <a:ext cx="19874566" cy="2086719"/>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面积大小</a:t>
            </a:r>
            <a:r>
              <a:rPr lang="zh-CN" altLang="zh-CN" dirty="0" smtClean="0"/>
              <a:t>相同</a:t>
            </a:r>
            <a:r>
              <a:rPr lang="en-US" altLang="zh-CN" dirty="0" smtClean="0"/>
              <a:t>			B</a:t>
            </a:r>
            <a:r>
              <a:rPr lang="en-US" altLang="zh-CN" dirty="0"/>
              <a:t>.</a:t>
            </a:r>
            <a:r>
              <a:rPr lang="zh-CN" altLang="zh-CN" dirty="0"/>
              <a:t>东西方向长度相同</a:t>
            </a:r>
          </a:p>
          <a:p>
            <a:r>
              <a:rPr lang="en-US" altLang="zh-CN" dirty="0"/>
              <a:t>C.</a:t>
            </a:r>
            <a:r>
              <a:rPr lang="zh-CN" altLang="zh-CN" dirty="0"/>
              <a:t>南北方向长度</a:t>
            </a:r>
            <a:r>
              <a:rPr lang="zh-CN" altLang="zh-CN" dirty="0" smtClean="0"/>
              <a:t>相同</a:t>
            </a:r>
            <a:r>
              <a:rPr lang="en-US" altLang="zh-CN" dirty="0" smtClean="0"/>
              <a:t>		D</a:t>
            </a:r>
            <a:r>
              <a:rPr lang="en-US" altLang="zh-CN" dirty="0"/>
              <a:t>.</a:t>
            </a:r>
            <a:r>
              <a:rPr lang="zh-CN" altLang="zh-CN" dirty="0"/>
              <a:t>同位于</a:t>
            </a:r>
            <a:r>
              <a:rPr lang="zh-CN" altLang="zh-CN" dirty="0" smtClean="0"/>
              <a:t>东半球</a:t>
            </a:r>
            <a:endParaRPr lang="zh-CN" altLang="zh-CN" dirty="0"/>
          </a:p>
        </p:txBody>
      </p:sp>
      <p:sp>
        <p:nvSpPr>
          <p:cNvPr id="13" name="矩形 12"/>
          <p:cNvSpPr/>
          <p:nvPr/>
        </p:nvSpPr>
        <p:spPr>
          <a:xfrm>
            <a:off x="7864562" y="6498000"/>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C</a:t>
            </a:r>
            <a:endParaRPr lang="zh-CN" altLang="en-US" sz="4800" dirty="0"/>
          </a:p>
        </p:txBody>
      </p:sp>
    </p:spTree>
    <p:extLst>
      <p:ext uri="{BB962C8B-B14F-4D97-AF65-F5344CB8AC3E}">
        <p14:creationId xmlns:p14="http://schemas.microsoft.com/office/powerpoint/2010/main" val="25655745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5" name="矩形 14"/>
          <p:cNvSpPr/>
          <p:nvPr/>
        </p:nvSpPr>
        <p:spPr>
          <a:xfrm>
            <a:off x="1385651" y="6320155"/>
            <a:ext cx="20126202" cy="6723507"/>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读</a:t>
            </a:r>
            <a:r>
              <a:rPr lang="zh-CN" altLang="zh-CN" sz="5400" b="1" dirty="0">
                <a:solidFill>
                  <a:srgbClr val="2A5CAA"/>
                </a:solidFill>
                <a:latin typeface="楷体" panose="02010609060101010101" pitchFamily="49" charset="-122"/>
                <a:ea typeface="楷体" panose="02010609060101010101" pitchFamily="49" charset="-122"/>
              </a:rPr>
              <a:t>图可知，甲地所在经线为</a:t>
            </a:r>
            <a:r>
              <a:rPr lang="en-US" altLang="zh-CN" sz="5400" b="1" dirty="0">
                <a:solidFill>
                  <a:srgbClr val="2A5CAA"/>
                </a:solidFill>
                <a:latin typeface="楷体" panose="02010609060101010101" pitchFamily="49" charset="-122"/>
                <a:ea typeface="楷体" panose="02010609060101010101" pitchFamily="49" charset="-122"/>
              </a:rPr>
              <a:t>45</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丙地所在经线为</a:t>
            </a:r>
            <a:r>
              <a:rPr lang="en-US" altLang="zh-CN" sz="5400" b="1" dirty="0">
                <a:solidFill>
                  <a:srgbClr val="2A5CAA"/>
                </a:solidFill>
                <a:latin typeface="楷体" panose="02010609060101010101" pitchFamily="49" charset="-122"/>
                <a:ea typeface="楷体" panose="02010609060101010101" pitchFamily="49" charset="-122"/>
              </a:rPr>
              <a:t>135</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二者之和为</a:t>
            </a:r>
            <a:r>
              <a:rPr lang="en-US" altLang="zh-CN" sz="5400" b="1" dirty="0">
                <a:solidFill>
                  <a:srgbClr val="2A5CAA"/>
                </a:solidFill>
                <a:latin typeface="楷体" panose="02010609060101010101" pitchFamily="49" charset="-122"/>
                <a:ea typeface="楷体" panose="02010609060101010101" pitchFamily="49" charset="-122"/>
              </a:rPr>
              <a:t>180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a:t>
            </a:r>
            <a:r>
              <a:rPr lang="zh-CN" altLang="zh-CN" sz="5400" b="1" dirty="0">
                <a:solidFill>
                  <a:srgbClr val="2A5CAA"/>
                </a:solidFill>
                <a:latin typeface="楷体" panose="02010609060101010101" pitchFamily="49" charset="-122"/>
                <a:ea typeface="楷体" panose="02010609060101010101" pitchFamily="49" charset="-122"/>
              </a:rPr>
              <a:t>因此甲、丙两地位于同一经线圈，其最短距离为过极点的劣弧长，根据两地的纬度可知，过两地的大圆的劣弧度数为</a:t>
            </a:r>
            <a:r>
              <a:rPr lang="en-US" altLang="zh-CN" sz="5400" b="1" dirty="0">
                <a:solidFill>
                  <a:srgbClr val="2A5CAA"/>
                </a:solidFill>
                <a:latin typeface="楷体" panose="02010609060101010101" pitchFamily="49" charset="-122"/>
                <a:ea typeface="楷体" panose="02010609060101010101" pitchFamily="49" charset="-122"/>
              </a:rPr>
              <a:t>120</a:t>
            </a:r>
            <a:r>
              <a:rPr lang="zh-CN" altLang="zh-CN" sz="5400" b="1" dirty="0">
                <a:solidFill>
                  <a:srgbClr val="2A5CAA"/>
                </a:solidFill>
                <a:latin typeface="楷体" panose="02010609060101010101" pitchFamily="49" charset="-122"/>
                <a:ea typeface="楷体" panose="02010609060101010101" pitchFamily="49" charset="-122"/>
              </a:rPr>
              <a:t>°，经线上纬度每差</a:t>
            </a:r>
            <a:r>
              <a:rPr lang="en-US" altLang="zh-CN" sz="5400" b="1" dirty="0">
                <a:solidFill>
                  <a:srgbClr val="2A5CAA"/>
                </a:solidFill>
                <a:latin typeface="楷体" panose="02010609060101010101" pitchFamily="49" charset="-122"/>
                <a:ea typeface="楷体" panose="02010609060101010101" pitchFamily="49" charset="-122"/>
              </a:rPr>
              <a:t>1</a:t>
            </a:r>
            <a:r>
              <a:rPr lang="zh-CN" altLang="zh-CN" sz="5400" b="1" dirty="0">
                <a:solidFill>
                  <a:srgbClr val="2A5CAA"/>
                </a:solidFill>
                <a:latin typeface="楷体" panose="02010609060101010101" pitchFamily="49" charset="-122"/>
                <a:ea typeface="楷体" panose="02010609060101010101" pitchFamily="49" charset="-122"/>
              </a:rPr>
              <a:t>°，实际距离约为</a:t>
            </a:r>
            <a:r>
              <a:rPr lang="en-US" altLang="zh-CN" sz="5400" b="1" dirty="0">
                <a:solidFill>
                  <a:srgbClr val="2A5CAA"/>
                </a:solidFill>
                <a:latin typeface="楷体" panose="02010609060101010101" pitchFamily="49" charset="-122"/>
                <a:ea typeface="楷体" panose="02010609060101010101" pitchFamily="49" charset="-122"/>
              </a:rPr>
              <a:t>111 km</a:t>
            </a:r>
            <a:r>
              <a:rPr lang="zh-CN" altLang="zh-CN" sz="5400" b="1" dirty="0">
                <a:solidFill>
                  <a:srgbClr val="2A5CAA"/>
                </a:solidFill>
                <a:latin typeface="楷体" panose="02010609060101010101" pitchFamily="49" charset="-122"/>
                <a:ea typeface="楷体" panose="02010609060101010101" pitchFamily="49" charset="-122"/>
              </a:rPr>
              <a:t>，由此可知甲、丙两地距离约</a:t>
            </a:r>
            <a:r>
              <a:rPr lang="en-US" altLang="zh-CN" sz="5400" b="1" dirty="0">
                <a:solidFill>
                  <a:srgbClr val="2A5CAA"/>
                </a:solidFill>
                <a:latin typeface="楷体" panose="02010609060101010101" pitchFamily="49" charset="-122"/>
                <a:ea typeface="楷体" panose="02010609060101010101" pitchFamily="49" charset="-122"/>
              </a:rPr>
              <a:t>13 320 km</a:t>
            </a:r>
            <a:r>
              <a:rPr lang="zh-CN" altLang="zh-CN" sz="5400" b="1" dirty="0">
                <a:solidFill>
                  <a:srgbClr val="2A5CAA"/>
                </a:solidFill>
                <a:latin typeface="楷体" panose="02010609060101010101" pitchFamily="49" charset="-122"/>
                <a:ea typeface="楷体" panose="02010609060101010101" pitchFamily="49" charset="-122"/>
              </a:rPr>
              <a:t>，故</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项正确。自转速度包括角速度和线速度，丙、丁两地自转角速度相同，但丙地纬度低于丁地，自转线速度比丁地大，故</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项错误。甲、丙两地位于同一</a:t>
            </a:r>
            <a:r>
              <a:rPr lang="zh-CN" altLang="zh-CN" sz="5400" b="1" dirty="0" smtClean="0">
                <a:solidFill>
                  <a:srgbClr val="2A5CAA"/>
                </a:solidFill>
                <a:latin typeface="楷体" panose="02010609060101010101" pitchFamily="49" charset="-122"/>
                <a:ea typeface="楷体" panose="02010609060101010101" pitchFamily="49" charset="-122"/>
              </a:rPr>
              <a:t>经线</a:t>
            </a:r>
            <a:endParaRPr lang="zh-CN" altLang="zh-CN" sz="5400" b="1" dirty="0">
              <a:solidFill>
                <a:srgbClr val="2A5CAA"/>
              </a:solidFill>
              <a:latin typeface="楷体" panose="02010609060101010101" pitchFamily="49" charset="-122"/>
              <a:ea typeface="楷体" panose="02010609060101010101" pitchFamily="49" charset="-122"/>
            </a:endParaRPr>
          </a:p>
        </p:txBody>
      </p:sp>
      <p:sp>
        <p:nvSpPr>
          <p:cNvPr id="11" name="TextBox 1"/>
          <p:cNvSpPr txBox="1"/>
          <p:nvPr/>
        </p:nvSpPr>
        <p:spPr>
          <a:xfrm>
            <a:off x="1290398" y="693000"/>
            <a:ext cx="19874567" cy="1089523"/>
          </a:xfrm>
          <a:prstGeom prst="rect">
            <a:avLst/>
          </a:prstGeom>
          <a:noFill/>
        </p:spPr>
        <p:txBody>
          <a:bodyPr wrap="square" lIns="91433" tIns="45717" rIns="91433" bIns="45717" rtlCol="0">
            <a:spAutoFit/>
          </a:bodyPr>
          <a:lstStyle/>
          <a:p>
            <a:pPr>
              <a:lnSpc>
                <a:spcPct val="120000"/>
              </a:lnSpc>
            </a:pPr>
            <a:r>
              <a:rPr lang="en-US" altLang="zh-CN" sz="5400" b="1" dirty="0" smtClean="0">
                <a:latin typeface="+mn-ea"/>
              </a:rPr>
              <a:t>4.</a:t>
            </a:r>
            <a:r>
              <a:rPr lang="zh-CN" altLang="zh-CN" sz="5400" b="1" dirty="0" smtClean="0">
                <a:latin typeface="+mn-ea"/>
              </a:rPr>
              <a:t>下列</a:t>
            </a:r>
            <a:r>
              <a:rPr lang="zh-CN" altLang="zh-CN" sz="5400" b="1" dirty="0">
                <a:latin typeface="+mn-ea"/>
              </a:rPr>
              <a:t>说法正确的是</a:t>
            </a:r>
            <a:r>
              <a:rPr lang="zh-CN" altLang="en-US" sz="5400" b="1" dirty="0" smtClean="0">
                <a:latin typeface="+mn-ea"/>
              </a:rPr>
              <a:t>（   </a:t>
            </a:r>
            <a:r>
              <a:rPr lang="zh-CN" altLang="en-US" sz="5400" b="1" dirty="0">
                <a:latin typeface="+mn-ea"/>
              </a:rPr>
              <a:t>）</a:t>
            </a:r>
            <a:endParaRPr lang="en-US" altLang="zh-CN" sz="5400" b="1" dirty="0">
              <a:latin typeface="+mn-ea"/>
            </a:endParaRPr>
          </a:p>
        </p:txBody>
      </p:sp>
      <p:sp>
        <p:nvSpPr>
          <p:cNvPr id="12" name="TextBox 1"/>
          <p:cNvSpPr txBox="1"/>
          <p:nvPr/>
        </p:nvSpPr>
        <p:spPr>
          <a:xfrm>
            <a:off x="1290397" y="1874296"/>
            <a:ext cx="22574567" cy="3948704"/>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甲、丙两地距离小于</a:t>
            </a:r>
            <a:r>
              <a:rPr lang="en-US" altLang="zh-CN" dirty="0"/>
              <a:t>20 000 </a:t>
            </a:r>
            <a:r>
              <a:rPr lang="en-US" altLang="zh-CN" dirty="0" smtClean="0"/>
              <a:t>km</a:t>
            </a:r>
            <a:r>
              <a:rPr lang="en-US" altLang="zh-CN" dirty="0"/>
              <a:t> </a:t>
            </a:r>
            <a:r>
              <a:rPr lang="en-US" altLang="zh-CN" dirty="0" smtClean="0"/>
              <a:t>      </a:t>
            </a:r>
          </a:p>
          <a:p>
            <a:r>
              <a:rPr lang="en-US" altLang="zh-CN" dirty="0" smtClean="0"/>
              <a:t>B</a:t>
            </a:r>
            <a:r>
              <a:rPr lang="en-US" altLang="zh-CN" dirty="0"/>
              <a:t>.</a:t>
            </a:r>
            <a:r>
              <a:rPr lang="zh-CN" altLang="zh-CN" dirty="0"/>
              <a:t>丙的自转速度大于丁</a:t>
            </a:r>
          </a:p>
          <a:p>
            <a:r>
              <a:rPr lang="en-US" altLang="zh-CN" dirty="0"/>
              <a:t>C.</a:t>
            </a:r>
            <a:r>
              <a:rPr lang="zh-CN" altLang="zh-CN" dirty="0"/>
              <a:t>由甲到丙最短航线航向为一直向</a:t>
            </a:r>
            <a:r>
              <a:rPr lang="zh-CN" altLang="zh-CN" dirty="0" smtClean="0"/>
              <a:t>东南</a:t>
            </a:r>
            <a:endParaRPr lang="en-US" altLang="zh-CN" dirty="0" smtClean="0"/>
          </a:p>
          <a:p>
            <a:r>
              <a:rPr lang="en-US" altLang="zh-CN" dirty="0" smtClean="0"/>
              <a:t>D</a:t>
            </a:r>
            <a:r>
              <a:rPr lang="en-US" altLang="zh-CN" dirty="0"/>
              <a:t>.</a:t>
            </a:r>
            <a:r>
              <a:rPr lang="zh-CN" altLang="zh-CN" dirty="0"/>
              <a:t>由乙到丁最短航线航向为一直向</a:t>
            </a:r>
            <a:r>
              <a:rPr lang="zh-CN" altLang="zh-CN" dirty="0" smtClean="0"/>
              <a:t>东北</a:t>
            </a:r>
            <a:endParaRPr lang="zh-CN" altLang="zh-CN" dirty="0"/>
          </a:p>
        </p:txBody>
      </p:sp>
      <p:sp>
        <p:nvSpPr>
          <p:cNvPr id="13" name="矩形 12"/>
          <p:cNvSpPr/>
          <p:nvPr/>
        </p:nvSpPr>
        <p:spPr>
          <a:xfrm>
            <a:off x="8630650" y="738000"/>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A</a:t>
            </a:r>
            <a:endParaRPr lang="zh-CN" altLang="en-US" sz="4800" dirty="0"/>
          </a:p>
        </p:txBody>
      </p:sp>
    </p:spTree>
    <p:extLst>
      <p:ext uri="{BB962C8B-B14F-4D97-AF65-F5344CB8AC3E}">
        <p14:creationId xmlns:p14="http://schemas.microsoft.com/office/powerpoint/2010/main" val="860376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5" name="矩形 14"/>
          <p:cNvSpPr/>
          <p:nvPr/>
        </p:nvSpPr>
        <p:spPr>
          <a:xfrm>
            <a:off x="1385651" y="6320155"/>
            <a:ext cx="20126202" cy="3881575"/>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圈</a:t>
            </a:r>
            <a:r>
              <a:rPr lang="zh-CN" altLang="zh-CN" sz="5400" b="1" dirty="0">
                <a:solidFill>
                  <a:srgbClr val="2A5CAA"/>
                </a:solidFill>
                <a:latin typeface="楷体" panose="02010609060101010101" pitchFamily="49" charset="-122"/>
                <a:ea typeface="楷体" panose="02010609060101010101" pitchFamily="49" charset="-122"/>
              </a:rPr>
              <a:t>，由甲到丙最短航线航向为先向正北，过北极点后，再向正南，故</a:t>
            </a:r>
            <a:r>
              <a:rPr lang="en-US" altLang="zh-CN" sz="5400" b="1" dirty="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项错误。丁地（</a:t>
            </a:r>
            <a:r>
              <a:rPr lang="en-US" altLang="zh-CN" sz="5400" b="1" dirty="0">
                <a:solidFill>
                  <a:srgbClr val="2A5CAA"/>
                </a:solidFill>
                <a:latin typeface="楷体" panose="02010609060101010101" pitchFamily="49" charset="-122"/>
                <a:ea typeface="楷体" panose="02010609060101010101" pitchFamily="49" charset="-122"/>
              </a:rPr>
              <a:t>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45</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）位于乙地（</a:t>
            </a:r>
            <a:r>
              <a:rPr lang="en-US" altLang="zh-CN" sz="5400" b="1" dirty="0">
                <a:solidFill>
                  <a:srgbClr val="2A5CAA"/>
                </a:solidFill>
                <a:latin typeface="楷体" panose="02010609060101010101" pitchFamily="49" charset="-122"/>
                <a:ea typeface="楷体" panose="02010609060101010101" pitchFamily="49" charset="-122"/>
              </a:rPr>
              <a:t>30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90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）的西北方向，由乙到丁的最短航线为经过两地的大圆的劣弧，所以应先向西北方向，再向西南方向，故</a:t>
            </a:r>
            <a:r>
              <a:rPr lang="en-US" altLang="zh-CN" sz="5400" b="1" dirty="0">
                <a:solidFill>
                  <a:srgbClr val="2A5CAA"/>
                </a:solidFill>
                <a:latin typeface="楷体" panose="02010609060101010101" pitchFamily="49" charset="-122"/>
                <a:ea typeface="楷体" panose="02010609060101010101" pitchFamily="49" charset="-122"/>
              </a:rPr>
              <a:t>D</a:t>
            </a:r>
            <a:r>
              <a:rPr lang="zh-CN" altLang="zh-CN" sz="5400" b="1" dirty="0">
                <a:solidFill>
                  <a:srgbClr val="2A5CAA"/>
                </a:solidFill>
                <a:latin typeface="楷体" panose="02010609060101010101" pitchFamily="49" charset="-122"/>
                <a:ea typeface="楷体" panose="02010609060101010101" pitchFamily="49" charset="-122"/>
              </a:rPr>
              <a:t>项错误</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sp>
        <p:nvSpPr>
          <p:cNvPr id="11" name="TextBox 1"/>
          <p:cNvSpPr txBox="1"/>
          <p:nvPr/>
        </p:nvSpPr>
        <p:spPr>
          <a:xfrm>
            <a:off x="1290398" y="693000"/>
            <a:ext cx="19874567" cy="1089523"/>
          </a:xfrm>
          <a:prstGeom prst="rect">
            <a:avLst/>
          </a:prstGeom>
          <a:noFill/>
        </p:spPr>
        <p:txBody>
          <a:bodyPr wrap="square" lIns="91433" tIns="45717" rIns="91433" bIns="45717" rtlCol="0">
            <a:spAutoFit/>
          </a:bodyPr>
          <a:lstStyle/>
          <a:p>
            <a:pPr>
              <a:lnSpc>
                <a:spcPct val="120000"/>
              </a:lnSpc>
            </a:pPr>
            <a:r>
              <a:rPr lang="en-US" altLang="zh-CN" sz="5400" b="1" dirty="0" smtClean="0">
                <a:latin typeface="+mn-ea"/>
              </a:rPr>
              <a:t>4.</a:t>
            </a:r>
            <a:r>
              <a:rPr lang="zh-CN" altLang="zh-CN" sz="5400" b="1" dirty="0" smtClean="0">
                <a:latin typeface="+mn-ea"/>
              </a:rPr>
              <a:t>下列</a:t>
            </a:r>
            <a:r>
              <a:rPr lang="zh-CN" altLang="zh-CN" sz="5400" b="1" dirty="0">
                <a:latin typeface="+mn-ea"/>
              </a:rPr>
              <a:t>说法正确的是</a:t>
            </a:r>
            <a:r>
              <a:rPr lang="zh-CN" altLang="en-US" sz="5400" b="1" dirty="0" smtClean="0">
                <a:latin typeface="+mn-ea"/>
              </a:rPr>
              <a:t>（   </a:t>
            </a:r>
            <a:r>
              <a:rPr lang="zh-CN" altLang="en-US" sz="5400" b="1" dirty="0">
                <a:latin typeface="+mn-ea"/>
              </a:rPr>
              <a:t>）</a:t>
            </a:r>
            <a:endParaRPr lang="en-US" altLang="zh-CN" sz="5400" b="1" dirty="0">
              <a:latin typeface="+mn-ea"/>
            </a:endParaRPr>
          </a:p>
        </p:txBody>
      </p:sp>
      <p:sp>
        <p:nvSpPr>
          <p:cNvPr id="12" name="TextBox 1"/>
          <p:cNvSpPr txBox="1"/>
          <p:nvPr/>
        </p:nvSpPr>
        <p:spPr>
          <a:xfrm>
            <a:off x="1290397" y="1874296"/>
            <a:ext cx="22574567" cy="3948704"/>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甲、丙两地距离小于</a:t>
            </a:r>
            <a:r>
              <a:rPr lang="en-US" altLang="zh-CN" dirty="0"/>
              <a:t>20 000 </a:t>
            </a:r>
            <a:r>
              <a:rPr lang="en-US" altLang="zh-CN" dirty="0" smtClean="0"/>
              <a:t>km</a:t>
            </a:r>
            <a:r>
              <a:rPr lang="en-US" altLang="zh-CN" dirty="0"/>
              <a:t> </a:t>
            </a:r>
            <a:r>
              <a:rPr lang="en-US" altLang="zh-CN" dirty="0" smtClean="0"/>
              <a:t>      </a:t>
            </a:r>
          </a:p>
          <a:p>
            <a:r>
              <a:rPr lang="en-US" altLang="zh-CN" dirty="0" smtClean="0"/>
              <a:t>B</a:t>
            </a:r>
            <a:r>
              <a:rPr lang="en-US" altLang="zh-CN" dirty="0"/>
              <a:t>.</a:t>
            </a:r>
            <a:r>
              <a:rPr lang="zh-CN" altLang="zh-CN" dirty="0"/>
              <a:t>丙的自转速度大于丁</a:t>
            </a:r>
          </a:p>
          <a:p>
            <a:r>
              <a:rPr lang="en-US" altLang="zh-CN" dirty="0"/>
              <a:t>C.</a:t>
            </a:r>
            <a:r>
              <a:rPr lang="zh-CN" altLang="zh-CN" dirty="0"/>
              <a:t>由甲到丙最短航线航向为一直向</a:t>
            </a:r>
            <a:r>
              <a:rPr lang="zh-CN" altLang="zh-CN" dirty="0" smtClean="0"/>
              <a:t>东南</a:t>
            </a:r>
            <a:endParaRPr lang="en-US" altLang="zh-CN" dirty="0" smtClean="0"/>
          </a:p>
          <a:p>
            <a:r>
              <a:rPr lang="en-US" altLang="zh-CN" dirty="0" smtClean="0"/>
              <a:t>D</a:t>
            </a:r>
            <a:r>
              <a:rPr lang="en-US" altLang="zh-CN" dirty="0"/>
              <a:t>.</a:t>
            </a:r>
            <a:r>
              <a:rPr lang="zh-CN" altLang="zh-CN" dirty="0"/>
              <a:t>由乙到丁最短航线航向为一直向</a:t>
            </a:r>
            <a:r>
              <a:rPr lang="zh-CN" altLang="zh-CN" dirty="0" smtClean="0"/>
              <a:t>东北</a:t>
            </a:r>
            <a:endParaRPr lang="zh-CN" altLang="zh-CN" dirty="0"/>
          </a:p>
        </p:txBody>
      </p:sp>
      <p:sp>
        <p:nvSpPr>
          <p:cNvPr id="13" name="矩形 12"/>
          <p:cNvSpPr/>
          <p:nvPr/>
        </p:nvSpPr>
        <p:spPr>
          <a:xfrm>
            <a:off x="8630650" y="738000"/>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A</a:t>
            </a:r>
            <a:endParaRPr lang="zh-CN" altLang="en-US" sz="4800" dirty="0"/>
          </a:p>
        </p:txBody>
      </p:sp>
    </p:spTree>
    <p:extLst>
      <p:ext uri="{BB962C8B-B14F-4D97-AF65-F5344CB8AC3E}">
        <p14:creationId xmlns:p14="http://schemas.microsoft.com/office/powerpoint/2010/main" val="176003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4487250" y="4801985"/>
            <a:ext cx="8193400" cy="1587198"/>
            <a:chOff x="4487250" y="4801985"/>
            <a:chExt cx="8193400" cy="1587198"/>
          </a:xfrm>
        </p:grpSpPr>
        <p:pic>
          <p:nvPicPr>
            <p:cNvPr id="36" name="图片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531" y="5875149"/>
              <a:ext cx="4168119" cy="82851"/>
            </a:xfrm>
            <a:prstGeom prst="rect">
              <a:avLst/>
            </a:prstGeom>
          </p:spPr>
        </p:pic>
        <p:grpSp>
          <p:nvGrpSpPr>
            <p:cNvPr id="38" name="组合 37"/>
            <p:cNvGrpSpPr/>
            <p:nvPr/>
          </p:nvGrpSpPr>
          <p:grpSpPr>
            <a:xfrm>
              <a:off x="4487250" y="4801985"/>
              <a:ext cx="4057238" cy="1587198"/>
              <a:chOff x="4487250" y="4801985"/>
              <a:chExt cx="4057238" cy="1587198"/>
            </a:xfrm>
          </p:grpSpPr>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250" y="4801985"/>
                <a:ext cx="4057238" cy="1587198"/>
              </a:xfrm>
              <a:prstGeom prst="rect">
                <a:avLst/>
              </a:prstGeom>
            </p:spPr>
          </p:pic>
          <p:sp>
            <p:nvSpPr>
              <p:cNvPr id="33" name="矩形 32"/>
              <p:cNvSpPr/>
              <p:nvPr/>
            </p:nvSpPr>
            <p:spPr>
              <a:xfrm>
                <a:off x="4652825" y="4833000"/>
                <a:ext cx="3752825" cy="1511183"/>
              </a:xfrm>
              <a:prstGeom prst="rect">
                <a:avLst/>
              </a:prstGeom>
            </p:spPr>
            <p:txBody>
              <a:bodyPr wrap="square">
                <a:spAutoFit/>
              </a:bodyPr>
              <a:lstStyle/>
              <a:p>
                <a:pPr>
                  <a:lnSpc>
                    <a:spcPct val="120000"/>
                  </a:lnSpc>
                </a:pPr>
                <a:r>
                  <a:rPr lang="zh-CN" altLang="en-US" sz="4000" b="1" dirty="0">
                    <a:latin typeface="楷体" panose="02010609060101010101" pitchFamily="49" charset="-122"/>
                    <a:ea typeface="楷体" panose="02010609060101010101" pitchFamily="49" charset="-122"/>
                  </a:rPr>
                  <a:t>   所有纬线都相互平行</a:t>
                </a:r>
              </a:p>
            </p:txBody>
          </p:sp>
        </p:gr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3484" y="4338293"/>
            <a:ext cx="6338520" cy="7971366"/>
          </a:xfrm>
          <a:prstGeom prst="rect">
            <a:avLst/>
          </a:prstGeom>
        </p:spPr>
      </p:pic>
      <p:pic>
        <p:nvPicPr>
          <p:cNvPr id="11" name="图片 10">
            <a:hlinkClick r:id="" action="ppaction://hlinkshowjump?jump=firstslid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0" name="圆角矩形 9"/>
          <p:cNvSpPr/>
          <p:nvPr/>
        </p:nvSpPr>
        <p:spPr>
          <a:xfrm>
            <a:off x="8602320" y="571014"/>
            <a:ext cx="7166660" cy="864000"/>
          </a:xfrm>
          <a:prstGeom prst="roundRect">
            <a:avLst/>
          </a:prstGeom>
          <a:solidFill>
            <a:srgbClr val="EA5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黑体" panose="02010609060101010101" pitchFamily="49" charset="-122"/>
                <a:ea typeface="黑体" panose="02010609060101010101" pitchFamily="49" charset="-122"/>
              </a:rPr>
              <a:t>三、经纬网</a:t>
            </a:r>
          </a:p>
        </p:txBody>
      </p:sp>
      <p:sp>
        <p:nvSpPr>
          <p:cNvPr id="12" name="TextBox 9"/>
          <p:cNvSpPr txBox="1"/>
          <p:nvPr/>
        </p:nvSpPr>
        <p:spPr>
          <a:xfrm>
            <a:off x="1265164" y="2281800"/>
            <a:ext cx="9896770" cy="707886"/>
          </a:xfrm>
          <a:prstGeom prst="rect">
            <a:avLst/>
          </a:prstGeom>
          <a:noFill/>
        </p:spPr>
        <p:txBody>
          <a:bodyPr wrap="square" rtlCol="0">
            <a:spAutoFit/>
          </a:bodyPr>
          <a:lstStyle/>
          <a:p>
            <a:r>
              <a:rPr lang="en-US" altLang="zh-CN" sz="4000" dirty="0">
                <a:latin typeface="黑体" panose="02010609060101010101" pitchFamily="49" charset="-122"/>
                <a:ea typeface="黑体" panose="02010609060101010101" pitchFamily="49" charset="-122"/>
              </a:rPr>
              <a:t>2.</a:t>
            </a:r>
            <a:r>
              <a:rPr lang="zh-CN" altLang="en-US" sz="4000" dirty="0">
                <a:latin typeface="黑体" panose="02010609060101010101" pitchFamily="49" charset="-122"/>
                <a:ea typeface="黑体" panose="02010609060101010101" pitchFamily="49" charset="-122"/>
              </a:rPr>
              <a:t>纬线</a:t>
            </a:r>
          </a:p>
        </p:txBody>
      </p:sp>
      <p:sp>
        <p:nvSpPr>
          <p:cNvPr id="13" name="TextBox 7"/>
          <p:cNvSpPr txBox="1"/>
          <p:nvPr/>
        </p:nvSpPr>
        <p:spPr>
          <a:xfrm>
            <a:off x="1692664" y="3100588"/>
            <a:ext cx="15667986" cy="707886"/>
          </a:xfrm>
          <a:prstGeom prst="rect">
            <a:avLst/>
          </a:prstGeom>
          <a:noFill/>
        </p:spPr>
        <p:txBody>
          <a:bodyPr wrap="square" rtlCol="0">
            <a:spAutoFit/>
          </a:bodyPr>
          <a:lstStyle/>
          <a:p>
            <a:r>
              <a:rPr lang="zh-CN" altLang="en-US" sz="4000" b="1" dirty="0">
                <a:latin typeface="+mj-ea"/>
                <a:ea typeface="+mj-ea"/>
              </a:rPr>
              <a:t>地球仪上，所有与赤道平行的圆圈叫</a:t>
            </a:r>
            <a:r>
              <a:rPr lang="zh-CN" altLang="en-US" sz="4000" b="1" dirty="0" smtClean="0">
                <a:latin typeface="+mj-ea"/>
                <a:ea typeface="+mj-ea"/>
              </a:rPr>
              <a:t>纬线（极点除外）。</a:t>
            </a:r>
            <a:endParaRPr lang="zh-CN" altLang="en-US" sz="4000" b="1" dirty="0">
              <a:latin typeface="+mj-ea"/>
              <a:ea typeface="+mj-ea"/>
            </a:endParaRPr>
          </a:p>
        </p:txBody>
      </p:sp>
      <p:pic>
        <p:nvPicPr>
          <p:cNvPr id="14" name="图片 13"/>
          <p:cNvPicPr>
            <a:picLocks noChangeAspect="1"/>
          </p:cNvPicPr>
          <p:nvPr/>
        </p:nvPicPr>
        <p:blipFill rotWithShape="1">
          <a:blip r:embed="rId6">
            <a:extLst>
              <a:ext uri="{28A0092B-C50C-407E-A947-70E740481C1C}">
                <a14:useLocalDpi xmlns:a14="http://schemas.microsoft.com/office/drawing/2010/main" val="0"/>
              </a:ext>
            </a:extLst>
          </a:blip>
          <a:srcRect l="-1522" t="26858" r="62577" b="57374"/>
          <a:stretch>
            <a:fillRect/>
          </a:stretch>
        </p:blipFill>
        <p:spPr>
          <a:xfrm>
            <a:off x="12205298" y="6684659"/>
            <a:ext cx="2468520" cy="871841"/>
          </a:xfrm>
          <a:prstGeom prst="rect">
            <a:avLst/>
          </a:prstGeom>
        </p:spPr>
      </p:pic>
      <p:pic>
        <p:nvPicPr>
          <p:cNvPr id="29" name="图片 28"/>
          <p:cNvPicPr>
            <a:picLocks noChangeAspect="1"/>
          </p:cNvPicPr>
          <p:nvPr/>
        </p:nvPicPr>
        <p:blipFill rotWithShape="1">
          <a:blip r:embed="rId6">
            <a:extLst>
              <a:ext uri="{28A0092B-C50C-407E-A947-70E740481C1C}">
                <a14:useLocalDpi xmlns:a14="http://schemas.microsoft.com/office/drawing/2010/main" val="0"/>
              </a:ext>
            </a:extLst>
          </a:blip>
          <a:srcRect l="57403"/>
          <a:stretch>
            <a:fillRect/>
          </a:stretch>
        </p:blipFill>
        <p:spPr>
          <a:xfrm>
            <a:off x="15950354" y="5199659"/>
            <a:ext cx="2700000" cy="5529083"/>
          </a:xfrm>
          <a:prstGeom prst="rect">
            <a:avLst/>
          </a:prstGeom>
        </p:spPr>
      </p:pic>
      <p:pic>
        <p:nvPicPr>
          <p:cNvPr id="30" name="图片 29"/>
          <p:cNvPicPr>
            <a:picLocks noChangeAspect="1"/>
          </p:cNvPicPr>
          <p:nvPr/>
        </p:nvPicPr>
        <p:blipFill rotWithShape="1">
          <a:blip r:embed="rId6">
            <a:extLst>
              <a:ext uri="{28A0092B-C50C-407E-A947-70E740481C1C}">
                <a14:useLocalDpi xmlns:a14="http://schemas.microsoft.com/office/drawing/2010/main" val="0"/>
              </a:ext>
            </a:extLst>
          </a:blip>
          <a:srcRect l="4752" t="54975" r="39713" b="31189"/>
          <a:stretch>
            <a:fillRect/>
          </a:stretch>
        </p:blipFill>
        <p:spPr>
          <a:xfrm>
            <a:off x="12600243" y="8259660"/>
            <a:ext cx="3520056" cy="765000"/>
          </a:xfrm>
          <a:prstGeom prst="rect">
            <a:avLst/>
          </a:prstGeom>
        </p:spPr>
      </p:pic>
      <p:grpSp>
        <p:nvGrpSpPr>
          <p:cNvPr id="37" name="组合 36"/>
          <p:cNvGrpSpPr/>
          <p:nvPr/>
        </p:nvGrpSpPr>
        <p:grpSpPr>
          <a:xfrm>
            <a:off x="4533046" y="7014649"/>
            <a:ext cx="7183440" cy="4735339"/>
            <a:chOff x="4533046" y="7014649"/>
            <a:chExt cx="7183440" cy="4735339"/>
          </a:xfrm>
        </p:grpSpPr>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3637" y="7014649"/>
              <a:ext cx="4862849" cy="1899102"/>
            </a:xfrm>
            <a:prstGeom prst="rect">
              <a:avLst/>
            </a:prstGeom>
          </p:spPr>
        </p:pic>
        <p:grpSp>
          <p:nvGrpSpPr>
            <p:cNvPr id="34" name="组合 33"/>
            <p:cNvGrpSpPr/>
            <p:nvPr/>
          </p:nvGrpSpPr>
          <p:grpSpPr>
            <a:xfrm>
              <a:off x="4533046" y="8662645"/>
              <a:ext cx="4322604" cy="3087343"/>
              <a:chOff x="4533046" y="8662645"/>
              <a:chExt cx="4322604" cy="3087343"/>
            </a:xfrm>
          </p:grpSpPr>
          <p:pic>
            <p:nvPicPr>
              <p:cNvPr id="32" name="图片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3046" y="8662645"/>
                <a:ext cx="4232604" cy="3084320"/>
              </a:xfrm>
              <a:prstGeom prst="rect">
                <a:avLst/>
              </a:prstGeom>
            </p:spPr>
          </p:pic>
          <p:sp>
            <p:nvSpPr>
              <p:cNvPr id="16" name="矩形 15"/>
              <p:cNvSpPr/>
              <p:nvPr/>
            </p:nvSpPr>
            <p:spPr>
              <a:xfrm>
                <a:off x="4670650" y="8703000"/>
                <a:ext cx="4185000" cy="3046988"/>
              </a:xfrm>
              <a:prstGeom prst="rect">
                <a:avLst/>
              </a:prstGeom>
            </p:spPr>
            <p:txBody>
              <a:bodyPr wrap="square">
                <a:spAutoFit/>
              </a:bodyPr>
              <a:lstStyle/>
              <a:p>
                <a:pPr>
                  <a:lnSpc>
                    <a:spcPct val="120000"/>
                  </a:lnSpc>
                </a:pPr>
                <a:r>
                  <a:rPr lang="zh-CN" altLang="en-US" sz="4000" b="1" dirty="0">
                    <a:latin typeface="楷体" panose="02010609060101010101" pitchFamily="49" charset="-122"/>
                    <a:ea typeface="楷体" panose="02010609060101010101" pitchFamily="49" charset="-122"/>
                  </a:rPr>
                  <a:t>    任意两条纬线间的间隔，处处</a:t>
                </a:r>
                <a:r>
                  <a:rPr lang="zh-CN" altLang="en-US" sz="4000" b="1" u="sng" dirty="0">
                    <a:solidFill>
                      <a:srgbClr val="FF0000"/>
                    </a:solidFill>
                    <a:latin typeface="楷体" panose="02010609060101010101" pitchFamily="49" charset="-122"/>
                    <a:ea typeface="楷体" panose="02010609060101010101" pitchFamily="49" charset="-122"/>
                  </a:rPr>
                  <a:t>相等</a:t>
                </a:r>
                <a:r>
                  <a:rPr lang="zh-CN" altLang="en-US" sz="4000" b="1" dirty="0">
                    <a:latin typeface="楷体" panose="02010609060101010101" pitchFamily="49" charset="-122"/>
                    <a:ea typeface="楷体" panose="02010609060101010101" pitchFamily="49" charset="-122"/>
                  </a:rPr>
                  <a:t>，如图中a′= b′= c′</a:t>
                </a:r>
              </a:p>
            </p:txBody>
          </p:sp>
        </p:grpSp>
      </p:grpSp>
      <mc:AlternateContent xmlns:mc="http://schemas.openxmlformats.org/markup-compatibility/2006">
        <mc:Choice xmlns:p14="http://schemas.microsoft.com/office/powerpoint/2010/main" Requires="p14">
          <p:contentPart p14:bwMode="auto" r:id="rId9">
            <p14:nvContentPartPr>
              <p14:cNvPr id="2" name="墨迹 1"/>
              <p14:cNvContentPartPr/>
              <p14:nvPr/>
            </p14:nvContentPartPr>
            <p14:xfrm>
              <a:off x="11173680" y="2589480"/>
              <a:ext cx="11384640" cy="8865360"/>
            </p14:xfrm>
          </p:contentPart>
        </mc:Choice>
        <mc:Fallback>
          <p:pic>
            <p:nvPicPr>
              <p:cNvPr id="2" name="墨迹 1"/>
              <p:cNvPicPr/>
              <p:nvPr/>
            </p:nvPicPr>
            <p:blipFill>
              <a:blip r:embed="rId10"/>
              <a:stretch>
                <a:fillRect/>
              </a:stretch>
            </p:blipFill>
            <p:spPr>
              <a:xfrm>
                <a:off x="11164320" y="2580120"/>
                <a:ext cx="11403360" cy="888408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5" name="矩形 14"/>
          <p:cNvSpPr/>
          <p:nvPr/>
        </p:nvSpPr>
        <p:spPr>
          <a:xfrm>
            <a:off x="1385651" y="7307844"/>
            <a:ext cx="20126202" cy="5776197"/>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经纬网</a:t>
            </a:r>
            <a:r>
              <a:rPr lang="zh-CN" altLang="zh-CN" sz="5400" b="1" dirty="0">
                <a:solidFill>
                  <a:srgbClr val="2A5CAA"/>
                </a:solidFill>
                <a:latin typeface="楷体" panose="02010609060101010101" pitchFamily="49" charset="-122"/>
                <a:ea typeface="楷体" panose="02010609060101010101" pitchFamily="49" charset="-122"/>
              </a:rPr>
              <a:t>地图中，经线指示南北方向，纬线指示东西方向，由图示经纬度可判断，甲市的经纬度位置大致为（</a:t>
            </a:r>
            <a:r>
              <a:rPr lang="en-US" altLang="zh-CN" sz="5400" b="1" dirty="0">
                <a:solidFill>
                  <a:srgbClr val="2A5CAA"/>
                </a:solidFill>
                <a:latin typeface="楷体" panose="02010609060101010101" pitchFamily="49" charset="-122"/>
                <a:ea typeface="楷体" panose="02010609060101010101" pitchFamily="49" charset="-122"/>
              </a:rPr>
              <a:t>33</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13</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），乙市的经纬度位置大致为（</a:t>
            </a:r>
            <a:r>
              <a:rPr lang="en-US" altLang="zh-CN" sz="5400" b="1" dirty="0">
                <a:solidFill>
                  <a:srgbClr val="2A5CAA"/>
                </a:solidFill>
                <a:latin typeface="楷体" panose="02010609060101010101" pitchFamily="49" charset="-122"/>
                <a:ea typeface="楷体" panose="02010609060101010101" pitchFamily="49" charset="-122"/>
              </a:rPr>
              <a:t>26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S</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58</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），由此判断出甲市位于乙市的东北方向，故</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项正确。纬度</a:t>
            </a:r>
            <a:r>
              <a:rPr lang="en-US" altLang="zh-CN" sz="5400" b="1" dirty="0">
                <a:solidFill>
                  <a:srgbClr val="2A5CAA"/>
                </a:solidFill>
                <a:latin typeface="楷体" panose="02010609060101010101" pitchFamily="49" charset="-122"/>
                <a:ea typeface="楷体" panose="02010609060101010101" pitchFamily="49" charset="-122"/>
              </a:rPr>
              <a:t>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~30</a:t>
            </a:r>
            <a:r>
              <a:rPr lang="zh-CN" altLang="zh-CN" sz="5400" b="1" dirty="0">
                <a:solidFill>
                  <a:srgbClr val="2A5CAA"/>
                </a:solidFill>
                <a:latin typeface="楷体" panose="02010609060101010101" pitchFamily="49" charset="-122"/>
                <a:ea typeface="楷体" panose="02010609060101010101" pitchFamily="49" charset="-122"/>
              </a:rPr>
              <a:t>°是低纬度，根据图中</a:t>
            </a:r>
            <a:r>
              <a:rPr lang="en-US" altLang="zh-CN" sz="5400" b="1" dirty="0">
                <a:solidFill>
                  <a:srgbClr val="2A5CAA"/>
                </a:solidFill>
                <a:latin typeface="楷体" panose="02010609060101010101" pitchFamily="49" charset="-122"/>
                <a:ea typeface="楷体" panose="02010609060101010101" pitchFamily="49" charset="-122"/>
              </a:rPr>
              <a:t>L</a:t>
            </a:r>
            <a:r>
              <a:rPr lang="zh-CN" altLang="zh-CN" sz="5400" b="1" dirty="0">
                <a:solidFill>
                  <a:srgbClr val="2A5CAA"/>
                </a:solidFill>
                <a:latin typeface="楷体" panose="02010609060101010101" pitchFamily="49" charset="-122"/>
                <a:ea typeface="楷体" panose="02010609060101010101" pitchFamily="49" charset="-122"/>
              </a:rPr>
              <a:t>国纬度范围可知，</a:t>
            </a:r>
            <a:r>
              <a:rPr lang="en-US" altLang="zh-CN" sz="5400" b="1" dirty="0">
                <a:solidFill>
                  <a:srgbClr val="2A5CAA"/>
                </a:solidFill>
                <a:latin typeface="楷体" panose="02010609060101010101" pitchFamily="49" charset="-122"/>
                <a:ea typeface="楷体" panose="02010609060101010101" pitchFamily="49" charset="-122"/>
              </a:rPr>
              <a:t>L</a:t>
            </a:r>
            <a:r>
              <a:rPr lang="zh-CN" altLang="zh-CN" sz="5400" b="1" dirty="0">
                <a:solidFill>
                  <a:srgbClr val="2A5CAA"/>
                </a:solidFill>
                <a:latin typeface="楷体" panose="02010609060101010101" pitchFamily="49" charset="-122"/>
                <a:ea typeface="楷体" panose="02010609060101010101" pitchFamily="49" charset="-122"/>
              </a:rPr>
              <a:t>国主要位于低纬度；东半球的范围为</a:t>
            </a:r>
            <a:r>
              <a:rPr lang="en-US" altLang="zh-CN" sz="5400" b="1" dirty="0">
                <a:solidFill>
                  <a:srgbClr val="2A5CAA"/>
                </a:solidFill>
                <a:latin typeface="楷体" panose="02010609060101010101" pitchFamily="49" charset="-122"/>
                <a:ea typeface="楷体" panose="02010609060101010101" pitchFamily="49" charset="-122"/>
              </a:rPr>
              <a:t>20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，西半球的范围</a:t>
            </a:r>
            <a:r>
              <a:rPr lang="en-US" altLang="zh-CN" sz="5400" b="1" dirty="0">
                <a:solidFill>
                  <a:srgbClr val="2A5CAA"/>
                </a:solidFill>
                <a:latin typeface="楷体" panose="02010609060101010101" pitchFamily="49" charset="-122"/>
                <a:ea typeface="楷体" panose="02010609060101010101" pitchFamily="49" charset="-122"/>
              </a:rPr>
              <a:t>160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E~180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~20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a:t>
            </a:r>
            <a:r>
              <a:rPr lang="zh-CN" altLang="zh-CN" sz="5400" b="1" dirty="0" smtClean="0">
                <a:solidFill>
                  <a:srgbClr val="2A5CAA"/>
                </a:solidFill>
                <a:latin typeface="楷体" panose="02010609060101010101" pitchFamily="49" charset="-122"/>
                <a:ea typeface="楷体" panose="02010609060101010101" pitchFamily="49" charset="-122"/>
              </a:rPr>
              <a:t>根据</a:t>
            </a:r>
            <a:endParaRPr lang="zh-CN" altLang="zh-CN" sz="5400" b="1" dirty="0">
              <a:solidFill>
                <a:srgbClr val="2A5CAA"/>
              </a:solidFill>
              <a:latin typeface="楷体" panose="02010609060101010101" pitchFamily="49" charset="-122"/>
              <a:ea typeface="楷体" panose="02010609060101010101" pitchFamily="49" charset="-122"/>
            </a:endParaRPr>
          </a:p>
        </p:txBody>
      </p:sp>
      <p:sp>
        <p:nvSpPr>
          <p:cNvPr id="11" name="TextBox 1"/>
          <p:cNvSpPr txBox="1"/>
          <p:nvPr/>
        </p:nvSpPr>
        <p:spPr>
          <a:xfrm>
            <a:off x="1290398" y="693000"/>
            <a:ext cx="19874567"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 </a:t>
            </a:r>
            <a:r>
              <a:rPr lang="en-US" altLang="zh-CN" sz="5400" b="1" dirty="0" smtClean="0">
                <a:latin typeface="+mn-ea"/>
              </a:rPr>
              <a:t>   </a:t>
            </a:r>
            <a:r>
              <a:rPr lang="zh-CN" altLang="zh-CN" sz="5400" b="1" dirty="0" smtClean="0">
                <a:latin typeface="+mn-ea"/>
              </a:rPr>
              <a:t>下</a:t>
            </a:r>
            <a:r>
              <a:rPr lang="zh-CN" altLang="zh-CN" sz="5400" b="1" dirty="0">
                <a:latin typeface="+mn-ea"/>
              </a:rPr>
              <a:t>图为</a:t>
            </a:r>
            <a:r>
              <a:rPr lang="en-US" altLang="zh-CN" sz="5400" b="1" dirty="0">
                <a:latin typeface="+mn-ea"/>
              </a:rPr>
              <a:t>L</a:t>
            </a:r>
            <a:r>
              <a:rPr lang="zh-CN" altLang="zh-CN" sz="5400" b="1" dirty="0">
                <a:latin typeface="+mn-ea"/>
              </a:rPr>
              <a:t>、</a:t>
            </a:r>
            <a:r>
              <a:rPr lang="en-US" altLang="zh-CN" sz="5400" b="1" dirty="0">
                <a:latin typeface="+mn-ea"/>
              </a:rPr>
              <a:t>P</a:t>
            </a:r>
            <a:r>
              <a:rPr lang="zh-CN" altLang="zh-CN" sz="5400" b="1" dirty="0">
                <a:latin typeface="+mn-ea"/>
              </a:rPr>
              <a:t>两国位置示意图。读图，完成下题。</a:t>
            </a:r>
            <a:endParaRPr lang="en-US" altLang="zh-CN" sz="5400" b="1" dirty="0">
              <a:latin typeface="+mn-ea"/>
            </a:endParaRPr>
          </a:p>
        </p:txBody>
      </p:sp>
      <p:sp>
        <p:nvSpPr>
          <p:cNvPr id="12" name="TextBox 1"/>
          <p:cNvSpPr txBox="1"/>
          <p:nvPr/>
        </p:nvSpPr>
        <p:spPr>
          <a:xfrm>
            <a:off x="1290396" y="2679693"/>
            <a:ext cx="9635253" cy="4081111"/>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甲市位于乙市的东北方向</a:t>
            </a:r>
          </a:p>
          <a:p>
            <a:r>
              <a:rPr lang="en-US" altLang="zh-CN" dirty="0"/>
              <a:t>B.L</a:t>
            </a:r>
            <a:r>
              <a:rPr lang="zh-CN" altLang="zh-CN" dirty="0"/>
              <a:t>国主要位于西半球、低纬度</a:t>
            </a:r>
          </a:p>
          <a:p>
            <a:r>
              <a:rPr lang="en-US" altLang="zh-CN" dirty="0"/>
              <a:t>C.P</a:t>
            </a:r>
            <a:r>
              <a:rPr lang="zh-CN" altLang="zh-CN" dirty="0"/>
              <a:t>国面积较</a:t>
            </a:r>
            <a:r>
              <a:rPr lang="en-US" altLang="zh-CN" dirty="0"/>
              <a:t>L</a:t>
            </a:r>
            <a:r>
              <a:rPr lang="zh-CN" altLang="zh-CN" dirty="0"/>
              <a:t>国面积大</a:t>
            </a:r>
          </a:p>
          <a:p>
            <a:r>
              <a:rPr lang="en-US" altLang="zh-CN" dirty="0" err="1"/>
              <a:t>D.a</a:t>
            </a:r>
            <a:r>
              <a:rPr lang="zh-CN" altLang="zh-CN" dirty="0"/>
              <a:t>点对跖点为</a:t>
            </a:r>
            <a:r>
              <a:rPr lang="en-US" altLang="zh-CN" sz="4400" dirty="0"/>
              <a:t>(23</a:t>
            </a:r>
            <a:r>
              <a:rPr lang="zh-CN" altLang="zh-CN" sz="4400" dirty="0"/>
              <a:t>°</a:t>
            </a:r>
            <a:r>
              <a:rPr lang="en-US" altLang="zh-CN" sz="4400" dirty="0"/>
              <a:t>26</a:t>
            </a:r>
            <a:r>
              <a:rPr lang="zh-CN" altLang="zh-CN" sz="4400" dirty="0"/>
              <a:t>′</a:t>
            </a:r>
            <a:r>
              <a:rPr lang="en-US" altLang="zh-CN" sz="4400" dirty="0"/>
              <a:t>N,164</a:t>
            </a:r>
            <a:r>
              <a:rPr lang="zh-CN" altLang="zh-CN" sz="4400" dirty="0"/>
              <a:t>°</a:t>
            </a:r>
            <a:r>
              <a:rPr lang="en-US" altLang="zh-CN" sz="4400" dirty="0"/>
              <a:t>W</a:t>
            </a:r>
            <a:r>
              <a:rPr lang="en-US" altLang="zh-CN" sz="4400" dirty="0" smtClean="0"/>
              <a:t>)</a:t>
            </a:r>
            <a:endParaRPr lang="zh-CN" altLang="zh-CN" sz="4400" dirty="0"/>
          </a:p>
        </p:txBody>
      </p:sp>
      <p:sp>
        <p:nvSpPr>
          <p:cNvPr id="13" name="矩形 12"/>
          <p:cNvSpPr/>
          <p:nvPr/>
        </p:nvSpPr>
        <p:spPr>
          <a:xfrm>
            <a:off x="5974562" y="1649483"/>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A</a:t>
            </a:r>
            <a:endParaRPr lang="zh-CN" altLang="en-US" sz="4800" dirty="0"/>
          </a:p>
        </p:txBody>
      </p:sp>
      <p:sp>
        <p:nvSpPr>
          <p:cNvPr id="14" name="TextBox 1"/>
          <p:cNvSpPr txBox="1"/>
          <p:nvPr/>
        </p:nvSpPr>
        <p:spPr>
          <a:xfrm>
            <a:off x="1442799" y="1642207"/>
            <a:ext cx="6332852"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5</a:t>
            </a:r>
            <a:r>
              <a:rPr lang="en-US" altLang="zh-CN" sz="5400" b="1" dirty="0" smtClean="0">
                <a:latin typeface="+mn-ea"/>
              </a:rPr>
              <a:t>.</a:t>
            </a:r>
            <a:r>
              <a:rPr lang="zh-CN" altLang="en-US" sz="5400" b="1" dirty="0" smtClean="0">
                <a:latin typeface="+mn-ea"/>
              </a:rPr>
              <a:t>读</a:t>
            </a:r>
            <a:r>
              <a:rPr lang="zh-CN" altLang="en-US" sz="5400" b="1" dirty="0">
                <a:latin typeface="+mn-ea"/>
              </a:rPr>
              <a:t>图可知</a:t>
            </a:r>
            <a:r>
              <a:rPr lang="zh-CN" altLang="en-US" sz="5400" b="1" dirty="0" smtClean="0">
                <a:latin typeface="+mn-ea"/>
              </a:rPr>
              <a:t>（   </a:t>
            </a:r>
            <a:r>
              <a:rPr lang="zh-CN" altLang="en-US" sz="5400" b="1" dirty="0">
                <a:latin typeface="+mn-ea"/>
              </a:rPr>
              <a:t>）</a:t>
            </a:r>
            <a:endParaRPr lang="en-US" altLang="zh-CN" sz="5400" b="1" dirty="0">
              <a:latin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0650" y="1683000"/>
            <a:ext cx="10317969" cy="5225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9272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5" name="矩形 14"/>
          <p:cNvSpPr/>
          <p:nvPr/>
        </p:nvSpPr>
        <p:spPr>
          <a:xfrm>
            <a:off x="1385651" y="7307844"/>
            <a:ext cx="20126202" cy="5776197"/>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图</a:t>
            </a:r>
            <a:r>
              <a:rPr lang="zh-CN" altLang="zh-CN" sz="5400" b="1" dirty="0">
                <a:solidFill>
                  <a:srgbClr val="2A5CAA"/>
                </a:solidFill>
                <a:latin typeface="楷体" panose="02010609060101010101" pitchFamily="49" charset="-122"/>
                <a:ea typeface="楷体" panose="02010609060101010101" pitchFamily="49" charset="-122"/>
              </a:rPr>
              <a:t>中</a:t>
            </a:r>
            <a:r>
              <a:rPr lang="en-US" altLang="zh-CN" sz="5400" b="1" dirty="0">
                <a:solidFill>
                  <a:srgbClr val="2A5CAA"/>
                </a:solidFill>
                <a:latin typeface="楷体" panose="02010609060101010101" pitchFamily="49" charset="-122"/>
                <a:ea typeface="楷体" panose="02010609060101010101" pitchFamily="49" charset="-122"/>
              </a:rPr>
              <a:t>L</a:t>
            </a:r>
            <a:r>
              <a:rPr lang="zh-CN" altLang="zh-CN" sz="5400" b="1" dirty="0">
                <a:solidFill>
                  <a:srgbClr val="2A5CAA"/>
                </a:solidFill>
                <a:latin typeface="楷体" panose="02010609060101010101" pitchFamily="49" charset="-122"/>
                <a:ea typeface="楷体" panose="02010609060101010101" pitchFamily="49" charset="-122"/>
              </a:rPr>
              <a:t>国经度范围可知，</a:t>
            </a:r>
            <a:r>
              <a:rPr lang="en-US" altLang="zh-CN" sz="5400" b="1" dirty="0">
                <a:solidFill>
                  <a:srgbClr val="2A5CAA"/>
                </a:solidFill>
                <a:latin typeface="楷体" panose="02010609060101010101" pitchFamily="49" charset="-122"/>
                <a:ea typeface="楷体" panose="02010609060101010101" pitchFamily="49" charset="-122"/>
              </a:rPr>
              <a:t>L</a:t>
            </a:r>
            <a:r>
              <a:rPr lang="zh-CN" altLang="zh-CN" sz="5400" b="1" dirty="0">
                <a:solidFill>
                  <a:srgbClr val="2A5CAA"/>
                </a:solidFill>
                <a:latin typeface="楷体" panose="02010609060101010101" pitchFamily="49" charset="-122"/>
                <a:ea typeface="楷体" panose="02010609060101010101" pitchFamily="49" charset="-122"/>
              </a:rPr>
              <a:t>国位于东半球，故</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项错误。</a:t>
            </a:r>
            <a:r>
              <a:rPr lang="en-US" altLang="zh-CN" sz="5400" b="1" dirty="0">
                <a:solidFill>
                  <a:srgbClr val="2A5CAA"/>
                </a:solidFill>
                <a:latin typeface="楷体" panose="02010609060101010101" pitchFamily="49" charset="-122"/>
                <a:ea typeface="楷体" panose="02010609060101010101" pitchFamily="49" charset="-122"/>
              </a:rPr>
              <a:t>P</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L</a:t>
            </a:r>
            <a:r>
              <a:rPr lang="zh-CN" altLang="zh-CN" sz="5400" b="1" dirty="0">
                <a:solidFill>
                  <a:srgbClr val="2A5CAA"/>
                </a:solidFill>
                <a:latin typeface="楷体" panose="02010609060101010101" pitchFamily="49" charset="-122"/>
                <a:ea typeface="楷体" panose="02010609060101010101" pitchFamily="49" charset="-122"/>
              </a:rPr>
              <a:t>两国纬度高低相差不大，但是</a:t>
            </a:r>
            <a:r>
              <a:rPr lang="en-US" altLang="zh-CN" sz="5400" b="1" dirty="0">
                <a:solidFill>
                  <a:srgbClr val="2A5CAA"/>
                </a:solidFill>
                <a:latin typeface="楷体" panose="02010609060101010101" pitchFamily="49" charset="-122"/>
                <a:ea typeface="楷体" panose="02010609060101010101" pitchFamily="49" charset="-122"/>
              </a:rPr>
              <a:t>P</a:t>
            </a:r>
            <a:r>
              <a:rPr lang="zh-CN" altLang="zh-CN" sz="5400" b="1" dirty="0">
                <a:solidFill>
                  <a:srgbClr val="2A5CAA"/>
                </a:solidFill>
                <a:latin typeface="楷体" panose="02010609060101010101" pitchFamily="49" charset="-122"/>
                <a:ea typeface="楷体" panose="02010609060101010101" pitchFamily="49" charset="-122"/>
              </a:rPr>
              <a:t>国所跨越的经纬度范围较小，所以</a:t>
            </a:r>
            <a:r>
              <a:rPr lang="en-US" altLang="zh-CN" sz="5400" b="1" dirty="0">
                <a:solidFill>
                  <a:srgbClr val="2A5CAA"/>
                </a:solidFill>
                <a:latin typeface="楷体" panose="02010609060101010101" pitchFamily="49" charset="-122"/>
                <a:ea typeface="楷体" panose="02010609060101010101" pitchFamily="49" charset="-122"/>
              </a:rPr>
              <a:t>P</a:t>
            </a:r>
            <a:r>
              <a:rPr lang="zh-CN" altLang="zh-CN" sz="5400" b="1" dirty="0">
                <a:solidFill>
                  <a:srgbClr val="2A5CAA"/>
                </a:solidFill>
                <a:latin typeface="楷体" panose="02010609060101010101" pitchFamily="49" charset="-122"/>
                <a:ea typeface="楷体" panose="02010609060101010101" pitchFamily="49" charset="-122"/>
              </a:rPr>
              <a:t>国面积较</a:t>
            </a:r>
            <a:r>
              <a:rPr lang="en-US" altLang="zh-CN" sz="5400" b="1" dirty="0">
                <a:solidFill>
                  <a:srgbClr val="2A5CAA"/>
                </a:solidFill>
                <a:latin typeface="楷体" panose="02010609060101010101" pitchFamily="49" charset="-122"/>
                <a:ea typeface="楷体" panose="02010609060101010101" pitchFamily="49" charset="-122"/>
              </a:rPr>
              <a:t>L</a:t>
            </a:r>
            <a:r>
              <a:rPr lang="zh-CN" altLang="zh-CN" sz="5400" b="1" dirty="0">
                <a:solidFill>
                  <a:srgbClr val="2A5CAA"/>
                </a:solidFill>
                <a:latin typeface="楷体" panose="02010609060101010101" pitchFamily="49" charset="-122"/>
                <a:ea typeface="楷体" panose="02010609060101010101" pitchFamily="49" charset="-122"/>
              </a:rPr>
              <a:t>国面积小，故</a:t>
            </a:r>
            <a:r>
              <a:rPr lang="en-US" altLang="zh-CN" sz="5400" b="1" dirty="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项错误。对跖点是指关于地心对称的两点，其特点是经度相对，和为</a:t>
            </a:r>
            <a:r>
              <a:rPr lang="en-US" altLang="zh-CN" sz="5400" b="1" dirty="0">
                <a:solidFill>
                  <a:srgbClr val="2A5CAA"/>
                </a:solidFill>
                <a:latin typeface="楷体" panose="02010609060101010101" pitchFamily="49" charset="-122"/>
                <a:ea typeface="楷体" panose="02010609060101010101" pitchFamily="49" charset="-122"/>
              </a:rPr>
              <a:t>180</a:t>
            </a:r>
            <a:r>
              <a:rPr lang="zh-CN" altLang="zh-CN" sz="5400" b="1" dirty="0">
                <a:solidFill>
                  <a:srgbClr val="2A5CAA"/>
                </a:solidFill>
                <a:latin typeface="楷体" panose="02010609060101010101" pitchFamily="49" charset="-122"/>
                <a:ea typeface="楷体" panose="02010609060101010101" pitchFamily="49" charset="-122"/>
              </a:rPr>
              <a:t>°，纬度相反，数值相等，因此图中</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点</a:t>
            </a:r>
            <a:r>
              <a:rPr lang="en-US" altLang="zh-CN" sz="5400" b="1" dirty="0">
                <a:solidFill>
                  <a:srgbClr val="2A5CAA"/>
                </a:solidFill>
                <a:latin typeface="楷体" panose="02010609060101010101" pitchFamily="49" charset="-122"/>
                <a:ea typeface="楷体" panose="02010609060101010101" pitchFamily="49" charset="-122"/>
              </a:rPr>
              <a:t>(23</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26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的对跖点应为</a:t>
            </a:r>
            <a:r>
              <a:rPr lang="en-US" altLang="zh-CN" sz="5400" b="1" dirty="0">
                <a:solidFill>
                  <a:srgbClr val="2A5CAA"/>
                </a:solidFill>
                <a:latin typeface="楷体" panose="02010609060101010101" pitchFamily="49" charset="-122"/>
                <a:ea typeface="楷体" panose="02010609060101010101" pitchFamily="49" charset="-122"/>
              </a:rPr>
              <a:t>(23</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26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S</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164</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，故</a:t>
            </a:r>
            <a:r>
              <a:rPr lang="en-US" altLang="zh-CN" sz="5400" b="1" dirty="0">
                <a:solidFill>
                  <a:srgbClr val="2A5CAA"/>
                </a:solidFill>
                <a:latin typeface="楷体" panose="02010609060101010101" pitchFamily="49" charset="-122"/>
                <a:ea typeface="楷体" panose="02010609060101010101" pitchFamily="49" charset="-122"/>
              </a:rPr>
              <a:t>D</a:t>
            </a:r>
            <a:r>
              <a:rPr lang="zh-CN" altLang="zh-CN" sz="5400" b="1" dirty="0">
                <a:solidFill>
                  <a:srgbClr val="2A5CAA"/>
                </a:solidFill>
                <a:latin typeface="楷体" panose="02010609060101010101" pitchFamily="49" charset="-122"/>
                <a:ea typeface="楷体" panose="02010609060101010101" pitchFamily="49" charset="-122"/>
              </a:rPr>
              <a:t>项错误。 </a:t>
            </a:r>
          </a:p>
        </p:txBody>
      </p:sp>
      <p:sp>
        <p:nvSpPr>
          <p:cNvPr id="11" name="TextBox 1"/>
          <p:cNvSpPr txBox="1"/>
          <p:nvPr/>
        </p:nvSpPr>
        <p:spPr>
          <a:xfrm>
            <a:off x="1290398" y="693000"/>
            <a:ext cx="19874567"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 </a:t>
            </a:r>
            <a:r>
              <a:rPr lang="en-US" altLang="zh-CN" sz="5400" b="1" dirty="0" smtClean="0">
                <a:latin typeface="+mn-ea"/>
              </a:rPr>
              <a:t>   </a:t>
            </a:r>
            <a:r>
              <a:rPr lang="zh-CN" altLang="zh-CN" sz="5400" b="1" dirty="0" smtClean="0">
                <a:latin typeface="+mn-ea"/>
              </a:rPr>
              <a:t>下</a:t>
            </a:r>
            <a:r>
              <a:rPr lang="zh-CN" altLang="zh-CN" sz="5400" b="1" dirty="0">
                <a:latin typeface="+mn-ea"/>
              </a:rPr>
              <a:t>图为</a:t>
            </a:r>
            <a:r>
              <a:rPr lang="en-US" altLang="zh-CN" sz="5400" b="1" dirty="0">
                <a:latin typeface="+mn-ea"/>
              </a:rPr>
              <a:t>L</a:t>
            </a:r>
            <a:r>
              <a:rPr lang="zh-CN" altLang="zh-CN" sz="5400" b="1" dirty="0">
                <a:latin typeface="+mn-ea"/>
              </a:rPr>
              <a:t>、</a:t>
            </a:r>
            <a:r>
              <a:rPr lang="en-US" altLang="zh-CN" sz="5400" b="1" dirty="0">
                <a:latin typeface="+mn-ea"/>
              </a:rPr>
              <a:t>P</a:t>
            </a:r>
            <a:r>
              <a:rPr lang="zh-CN" altLang="zh-CN" sz="5400" b="1" dirty="0">
                <a:latin typeface="+mn-ea"/>
              </a:rPr>
              <a:t>两国位置示意图。读图，完成下题。</a:t>
            </a:r>
            <a:endParaRPr lang="en-US" altLang="zh-CN" sz="5400" b="1" dirty="0">
              <a:latin typeface="+mn-ea"/>
            </a:endParaRPr>
          </a:p>
        </p:txBody>
      </p:sp>
      <p:sp>
        <p:nvSpPr>
          <p:cNvPr id="12" name="TextBox 1"/>
          <p:cNvSpPr txBox="1"/>
          <p:nvPr/>
        </p:nvSpPr>
        <p:spPr>
          <a:xfrm>
            <a:off x="1290396" y="2679693"/>
            <a:ext cx="9635253" cy="4081111"/>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甲市位于乙市的东北方向</a:t>
            </a:r>
          </a:p>
          <a:p>
            <a:r>
              <a:rPr lang="en-US" altLang="zh-CN" dirty="0"/>
              <a:t>B.L</a:t>
            </a:r>
            <a:r>
              <a:rPr lang="zh-CN" altLang="zh-CN" dirty="0"/>
              <a:t>国主要位于西半球、低纬度</a:t>
            </a:r>
          </a:p>
          <a:p>
            <a:r>
              <a:rPr lang="en-US" altLang="zh-CN" dirty="0"/>
              <a:t>C.P</a:t>
            </a:r>
            <a:r>
              <a:rPr lang="zh-CN" altLang="zh-CN" dirty="0"/>
              <a:t>国面积较</a:t>
            </a:r>
            <a:r>
              <a:rPr lang="en-US" altLang="zh-CN" dirty="0"/>
              <a:t>L</a:t>
            </a:r>
            <a:r>
              <a:rPr lang="zh-CN" altLang="zh-CN" dirty="0"/>
              <a:t>国面积大</a:t>
            </a:r>
          </a:p>
          <a:p>
            <a:r>
              <a:rPr lang="en-US" altLang="zh-CN" dirty="0" err="1"/>
              <a:t>D.a</a:t>
            </a:r>
            <a:r>
              <a:rPr lang="zh-CN" altLang="zh-CN" dirty="0"/>
              <a:t>点对跖点为</a:t>
            </a:r>
            <a:r>
              <a:rPr lang="en-US" altLang="zh-CN" sz="4400" dirty="0"/>
              <a:t>(23</a:t>
            </a:r>
            <a:r>
              <a:rPr lang="zh-CN" altLang="zh-CN" sz="4400" dirty="0"/>
              <a:t>°</a:t>
            </a:r>
            <a:r>
              <a:rPr lang="en-US" altLang="zh-CN" sz="4400" dirty="0"/>
              <a:t>26</a:t>
            </a:r>
            <a:r>
              <a:rPr lang="zh-CN" altLang="zh-CN" sz="4400" dirty="0"/>
              <a:t>′</a:t>
            </a:r>
            <a:r>
              <a:rPr lang="en-US" altLang="zh-CN" sz="4400" dirty="0"/>
              <a:t>N,164</a:t>
            </a:r>
            <a:r>
              <a:rPr lang="zh-CN" altLang="zh-CN" sz="4400" dirty="0"/>
              <a:t>°</a:t>
            </a:r>
            <a:r>
              <a:rPr lang="en-US" altLang="zh-CN" sz="4400" dirty="0"/>
              <a:t>W</a:t>
            </a:r>
            <a:r>
              <a:rPr lang="en-US" altLang="zh-CN" sz="4400" dirty="0" smtClean="0"/>
              <a:t>)</a:t>
            </a:r>
            <a:endParaRPr lang="zh-CN" altLang="zh-CN" sz="4400" dirty="0"/>
          </a:p>
        </p:txBody>
      </p:sp>
      <p:sp>
        <p:nvSpPr>
          <p:cNvPr id="13" name="矩形 12"/>
          <p:cNvSpPr/>
          <p:nvPr/>
        </p:nvSpPr>
        <p:spPr>
          <a:xfrm>
            <a:off x="5974562" y="1649483"/>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A</a:t>
            </a:r>
            <a:endParaRPr lang="zh-CN" altLang="en-US" sz="4800" dirty="0"/>
          </a:p>
        </p:txBody>
      </p:sp>
      <p:sp>
        <p:nvSpPr>
          <p:cNvPr id="14" name="TextBox 1"/>
          <p:cNvSpPr txBox="1"/>
          <p:nvPr/>
        </p:nvSpPr>
        <p:spPr>
          <a:xfrm>
            <a:off x="1442799" y="1642207"/>
            <a:ext cx="6332852"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5</a:t>
            </a:r>
            <a:r>
              <a:rPr lang="en-US" altLang="zh-CN" sz="5400" b="1" dirty="0" smtClean="0">
                <a:latin typeface="+mn-ea"/>
              </a:rPr>
              <a:t>.</a:t>
            </a:r>
            <a:r>
              <a:rPr lang="zh-CN" altLang="en-US" sz="5400" b="1" dirty="0" smtClean="0">
                <a:latin typeface="+mn-ea"/>
              </a:rPr>
              <a:t>读</a:t>
            </a:r>
            <a:r>
              <a:rPr lang="zh-CN" altLang="en-US" sz="5400" b="1" dirty="0">
                <a:latin typeface="+mn-ea"/>
              </a:rPr>
              <a:t>图可知</a:t>
            </a:r>
            <a:r>
              <a:rPr lang="zh-CN" altLang="en-US" sz="5400" b="1" dirty="0" smtClean="0">
                <a:latin typeface="+mn-ea"/>
              </a:rPr>
              <a:t>（   </a:t>
            </a:r>
            <a:r>
              <a:rPr lang="zh-CN" altLang="en-US" sz="5400" b="1" dirty="0">
                <a:latin typeface="+mn-ea"/>
              </a:rPr>
              <a:t>）</a:t>
            </a:r>
            <a:endParaRPr lang="en-US" altLang="zh-CN" sz="5400" b="1" dirty="0">
              <a:latin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0650" y="1683000"/>
            <a:ext cx="10317969" cy="5225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964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5" name="矩形 14"/>
          <p:cNvSpPr/>
          <p:nvPr/>
        </p:nvSpPr>
        <p:spPr>
          <a:xfrm>
            <a:off x="1385651" y="9018000"/>
            <a:ext cx="20126202" cy="3761671"/>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本题</a:t>
            </a:r>
            <a:r>
              <a:rPr lang="zh-CN" altLang="zh-CN" sz="5400" b="1" dirty="0">
                <a:solidFill>
                  <a:srgbClr val="2A5CAA"/>
                </a:solidFill>
                <a:latin typeface="楷体" panose="02010609060101010101" pitchFamily="49" charset="-122"/>
                <a:ea typeface="楷体" panose="02010609060101010101" pitchFamily="49" charset="-122"/>
              </a:rPr>
              <a:t>考查极点俯视图中方向的判读。读图可知，冰穹</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点位于中山站的东南方向，所以从中山站向冰穹</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行进方向为东南方向；从冰穹</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到南极点行进方向为正南方向；从南极点向任何方向行进均为正北方向，故</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项正确</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sp>
        <p:nvSpPr>
          <p:cNvPr id="11" name="TextBox 1"/>
          <p:cNvSpPr txBox="1"/>
          <p:nvPr/>
        </p:nvSpPr>
        <p:spPr>
          <a:xfrm>
            <a:off x="1290398" y="693000"/>
            <a:ext cx="19874567"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 </a:t>
            </a:r>
            <a:r>
              <a:rPr lang="en-US" altLang="zh-CN" sz="5400" b="1" dirty="0" smtClean="0">
                <a:latin typeface="+mn-ea"/>
              </a:rPr>
              <a:t>   </a:t>
            </a:r>
            <a:r>
              <a:rPr lang="zh-CN" altLang="zh-CN" sz="5400" b="1" dirty="0" smtClean="0">
                <a:latin typeface="+mn-ea"/>
              </a:rPr>
              <a:t>读</a:t>
            </a:r>
            <a:r>
              <a:rPr lang="zh-CN" altLang="zh-CN" sz="5400" b="1" dirty="0">
                <a:latin typeface="+mn-ea"/>
              </a:rPr>
              <a:t>图，完成下题</a:t>
            </a:r>
            <a:r>
              <a:rPr lang="zh-CN" altLang="zh-CN" sz="5400" b="1" dirty="0" smtClean="0">
                <a:latin typeface="+mn-ea"/>
              </a:rPr>
              <a:t>。</a:t>
            </a:r>
            <a:endParaRPr lang="en-US" altLang="zh-CN" sz="5400" b="1" dirty="0">
              <a:latin typeface="+mn-ea"/>
            </a:endParaRPr>
          </a:p>
        </p:txBody>
      </p:sp>
      <p:sp>
        <p:nvSpPr>
          <p:cNvPr id="12" name="TextBox 1"/>
          <p:cNvSpPr txBox="1"/>
          <p:nvPr/>
        </p:nvSpPr>
        <p:spPr>
          <a:xfrm>
            <a:off x="1290396" y="6616281"/>
            <a:ext cx="20221457" cy="2086719"/>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西南</a:t>
            </a:r>
            <a:r>
              <a:rPr lang="zh-CN" altLang="zh-CN" dirty="0" smtClean="0"/>
              <a:t>→正南→西北</a:t>
            </a:r>
            <a:r>
              <a:rPr lang="en-US" altLang="zh-CN" dirty="0"/>
              <a:t> </a:t>
            </a:r>
            <a:r>
              <a:rPr lang="en-US" altLang="zh-CN" dirty="0" smtClean="0"/>
              <a:t>B</a:t>
            </a:r>
            <a:r>
              <a:rPr lang="en-US" altLang="zh-CN" dirty="0"/>
              <a:t>.</a:t>
            </a:r>
            <a:r>
              <a:rPr lang="zh-CN" altLang="zh-CN" dirty="0"/>
              <a:t>东南</a:t>
            </a:r>
            <a:r>
              <a:rPr lang="zh-CN" altLang="zh-CN" dirty="0" smtClean="0"/>
              <a:t>→正南→正北</a:t>
            </a:r>
            <a:endParaRPr lang="zh-CN" altLang="zh-CN" dirty="0"/>
          </a:p>
          <a:p>
            <a:r>
              <a:rPr lang="en-US" altLang="zh-CN" dirty="0"/>
              <a:t>C.</a:t>
            </a:r>
            <a:r>
              <a:rPr lang="zh-CN" altLang="zh-CN" dirty="0"/>
              <a:t>正南</a:t>
            </a:r>
            <a:r>
              <a:rPr lang="zh-CN" altLang="zh-CN" dirty="0" smtClean="0"/>
              <a:t>→正南→正北 </a:t>
            </a:r>
            <a:r>
              <a:rPr lang="en-US" altLang="zh-CN" dirty="0" smtClean="0"/>
              <a:t>D</a:t>
            </a:r>
            <a:r>
              <a:rPr lang="en-US" altLang="zh-CN" dirty="0"/>
              <a:t>.</a:t>
            </a:r>
            <a:r>
              <a:rPr lang="zh-CN" altLang="zh-CN" dirty="0"/>
              <a:t>东南</a:t>
            </a:r>
            <a:r>
              <a:rPr lang="zh-CN" altLang="zh-CN" dirty="0" smtClean="0"/>
              <a:t>→正北→东北</a:t>
            </a:r>
            <a:endParaRPr lang="zh-CN" altLang="zh-CN" dirty="0"/>
          </a:p>
        </p:txBody>
      </p:sp>
      <p:sp>
        <p:nvSpPr>
          <p:cNvPr id="13" name="矩形 12"/>
          <p:cNvSpPr/>
          <p:nvPr/>
        </p:nvSpPr>
        <p:spPr>
          <a:xfrm>
            <a:off x="7324562" y="5685753"/>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B</a:t>
            </a:r>
            <a:endParaRPr lang="zh-CN" altLang="en-US" sz="4800" dirty="0"/>
          </a:p>
        </p:txBody>
      </p:sp>
      <p:sp>
        <p:nvSpPr>
          <p:cNvPr id="14" name="TextBox 1"/>
          <p:cNvSpPr txBox="1"/>
          <p:nvPr/>
        </p:nvSpPr>
        <p:spPr>
          <a:xfrm>
            <a:off x="1442798" y="1642207"/>
            <a:ext cx="12137851" cy="5078307"/>
          </a:xfrm>
          <a:prstGeom prst="rect">
            <a:avLst/>
          </a:prstGeom>
          <a:noFill/>
        </p:spPr>
        <p:txBody>
          <a:bodyPr wrap="square" lIns="91433" tIns="45717" rIns="91433" bIns="45717" rtlCol="0">
            <a:spAutoFit/>
          </a:bodyPr>
          <a:lstStyle/>
          <a:p>
            <a:pPr>
              <a:lnSpc>
                <a:spcPct val="120000"/>
              </a:lnSpc>
            </a:pPr>
            <a:r>
              <a:rPr lang="en-US" altLang="zh-CN" sz="5400" b="1" dirty="0" smtClean="0">
                <a:latin typeface="+mn-ea"/>
              </a:rPr>
              <a:t>6.</a:t>
            </a:r>
            <a:r>
              <a:rPr lang="zh-CN" altLang="zh-CN" sz="5400" b="1" dirty="0" smtClean="0">
                <a:latin typeface="+mn-ea"/>
              </a:rPr>
              <a:t>若</a:t>
            </a:r>
            <a:r>
              <a:rPr lang="zh-CN" altLang="zh-CN" sz="5400" b="1" dirty="0">
                <a:latin typeface="+mn-ea"/>
              </a:rPr>
              <a:t>从中山站（</a:t>
            </a:r>
            <a:r>
              <a:rPr lang="en-US" altLang="zh-CN" sz="5400" b="1" dirty="0">
                <a:latin typeface="+mn-ea"/>
              </a:rPr>
              <a:t>69</a:t>
            </a:r>
            <a:r>
              <a:rPr lang="zh-CN" altLang="zh-CN" sz="5400" b="1" dirty="0">
                <a:latin typeface="+mn-ea"/>
              </a:rPr>
              <a:t>°</a:t>
            </a:r>
            <a:r>
              <a:rPr lang="en-US" altLang="zh-CN" sz="5400" b="1" dirty="0">
                <a:latin typeface="+mn-ea"/>
              </a:rPr>
              <a:t>25</a:t>
            </a:r>
            <a:r>
              <a:rPr lang="zh-CN" altLang="zh-CN" sz="5400" b="1" dirty="0">
                <a:latin typeface="+mn-ea"/>
              </a:rPr>
              <a:t>′</a:t>
            </a:r>
            <a:r>
              <a:rPr lang="en-US" altLang="zh-CN" sz="5400" b="1" dirty="0">
                <a:latin typeface="+mn-ea"/>
              </a:rPr>
              <a:t>S,76</a:t>
            </a:r>
            <a:r>
              <a:rPr lang="zh-CN" altLang="zh-CN" sz="5400" b="1" dirty="0">
                <a:latin typeface="+mn-ea"/>
              </a:rPr>
              <a:t>°</a:t>
            </a:r>
            <a:r>
              <a:rPr lang="en-US" altLang="zh-CN" sz="5400" b="1" dirty="0">
                <a:latin typeface="+mn-ea"/>
              </a:rPr>
              <a:t>10</a:t>
            </a:r>
            <a:r>
              <a:rPr lang="zh-CN" altLang="zh-CN" sz="5400" b="1" dirty="0">
                <a:latin typeface="+mn-ea"/>
              </a:rPr>
              <a:t>′</a:t>
            </a:r>
            <a:r>
              <a:rPr lang="en-US" altLang="zh-CN" sz="5400" b="1" dirty="0">
                <a:latin typeface="+mn-ea"/>
              </a:rPr>
              <a:t>E</a:t>
            </a:r>
            <a:r>
              <a:rPr lang="zh-CN" altLang="zh-CN" sz="5400" b="1" dirty="0">
                <a:latin typeface="+mn-ea"/>
              </a:rPr>
              <a:t>）出发，经冰穹</a:t>
            </a:r>
            <a:r>
              <a:rPr lang="en-US" altLang="zh-CN" sz="5400" b="1" dirty="0">
                <a:latin typeface="+mn-ea"/>
              </a:rPr>
              <a:t>A</a:t>
            </a:r>
            <a:r>
              <a:rPr lang="zh-CN" altLang="zh-CN" sz="5400" b="1" dirty="0">
                <a:latin typeface="+mn-ea"/>
              </a:rPr>
              <a:t>（</a:t>
            </a:r>
            <a:r>
              <a:rPr lang="en-US" altLang="zh-CN" sz="5400" b="1" dirty="0">
                <a:latin typeface="+mn-ea"/>
              </a:rPr>
              <a:t>80</a:t>
            </a:r>
            <a:r>
              <a:rPr lang="zh-CN" altLang="zh-CN" sz="5400" b="1" dirty="0">
                <a:latin typeface="+mn-ea"/>
              </a:rPr>
              <a:t>°</a:t>
            </a:r>
            <a:r>
              <a:rPr lang="en-US" altLang="zh-CN" sz="5400" b="1" dirty="0">
                <a:latin typeface="+mn-ea"/>
              </a:rPr>
              <a:t>22</a:t>
            </a:r>
            <a:r>
              <a:rPr lang="zh-CN" altLang="zh-CN" sz="5400" b="1" dirty="0">
                <a:latin typeface="+mn-ea"/>
              </a:rPr>
              <a:t>′</a:t>
            </a:r>
            <a:r>
              <a:rPr lang="en-US" altLang="zh-CN" sz="5400" b="1" dirty="0">
                <a:latin typeface="+mn-ea"/>
              </a:rPr>
              <a:t>S,77</a:t>
            </a:r>
            <a:r>
              <a:rPr lang="zh-CN" altLang="zh-CN" sz="5400" b="1" dirty="0">
                <a:latin typeface="+mn-ea"/>
              </a:rPr>
              <a:t>°</a:t>
            </a:r>
            <a:r>
              <a:rPr lang="en-US" altLang="zh-CN" sz="5400" b="1" dirty="0">
                <a:latin typeface="+mn-ea"/>
              </a:rPr>
              <a:t>21</a:t>
            </a:r>
            <a:r>
              <a:rPr lang="zh-CN" altLang="zh-CN" sz="5400" b="1" dirty="0">
                <a:latin typeface="+mn-ea"/>
              </a:rPr>
              <a:t>′</a:t>
            </a:r>
            <a:r>
              <a:rPr lang="en-US" altLang="zh-CN" sz="5400" b="1" dirty="0">
                <a:latin typeface="+mn-ea"/>
              </a:rPr>
              <a:t>E</a:t>
            </a:r>
            <a:r>
              <a:rPr lang="zh-CN" altLang="zh-CN" sz="5400" b="1" dirty="0">
                <a:latin typeface="+mn-ea"/>
              </a:rPr>
              <a:t>）的最高点，再经南极点，最后到达长城站（</a:t>
            </a:r>
            <a:r>
              <a:rPr lang="en-US" altLang="zh-CN" sz="5400" b="1" dirty="0">
                <a:latin typeface="+mn-ea"/>
              </a:rPr>
              <a:t>62</a:t>
            </a:r>
            <a:r>
              <a:rPr lang="zh-CN" altLang="zh-CN" sz="5400" b="1" dirty="0">
                <a:latin typeface="+mn-ea"/>
              </a:rPr>
              <a:t>°</a:t>
            </a:r>
            <a:r>
              <a:rPr lang="en-US" altLang="zh-CN" sz="5400" b="1" dirty="0">
                <a:latin typeface="+mn-ea"/>
              </a:rPr>
              <a:t>13</a:t>
            </a:r>
            <a:r>
              <a:rPr lang="zh-CN" altLang="zh-CN" sz="5400" b="1" dirty="0">
                <a:latin typeface="+mn-ea"/>
              </a:rPr>
              <a:t>′</a:t>
            </a:r>
            <a:r>
              <a:rPr lang="en-US" altLang="zh-CN" sz="5400" b="1" dirty="0">
                <a:latin typeface="+mn-ea"/>
              </a:rPr>
              <a:t>S</a:t>
            </a:r>
            <a:r>
              <a:rPr lang="zh-CN" altLang="zh-CN" sz="5400" b="1" dirty="0">
                <a:latin typeface="+mn-ea"/>
              </a:rPr>
              <a:t>，</a:t>
            </a:r>
            <a:r>
              <a:rPr lang="en-US" altLang="zh-CN" sz="5400" b="1" dirty="0">
                <a:latin typeface="+mn-ea"/>
              </a:rPr>
              <a:t>58</a:t>
            </a:r>
            <a:r>
              <a:rPr lang="zh-CN" altLang="zh-CN" sz="5400" b="1" dirty="0">
                <a:latin typeface="+mn-ea"/>
              </a:rPr>
              <a:t>°</a:t>
            </a:r>
            <a:r>
              <a:rPr lang="en-US" altLang="zh-CN" sz="5400" b="1" dirty="0">
                <a:latin typeface="+mn-ea"/>
              </a:rPr>
              <a:t>58</a:t>
            </a:r>
            <a:r>
              <a:rPr lang="zh-CN" altLang="zh-CN" sz="5400" b="1" dirty="0">
                <a:latin typeface="+mn-ea"/>
              </a:rPr>
              <a:t>′</a:t>
            </a:r>
            <a:r>
              <a:rPr lang="en-US" altLang="zh-CN" sz="5400" b="1" dirty="0">
                <a:latin typeface="+mn-ea"/>
              </a:rPr>
              <a:t>W</a:t>
            </a:r>
            <a:r>
              <a:rPr lang="zh-CN" altLang="zh-CN" sz="5400" b="1" dirty="0">
                <a:latin typeface="+mn-ea"/>
              </a:rPr>
              <a:t>），沿途所行方向正确的是</a:t>
            </a:r>
            <a:r>
              <a:rPr lang="zh-CN" altLang="en-US" sz="5400" b="1" dirty="0">
                <a:latin typeface="+mn-ea"/>
              </a:rPr>
              <a:t>（   ）</a:t>
            </a:r>
            <a:endParaRPr lang="en-US" altLang="zh-CN" sz="5400" b="1" dirty="0">
              <a:latin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8063" y="698224"/>
            <a:ext cx="7182587" cy="6696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5864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5164" y="736457"/>
            <a:ext cx="4272250" cy="854901"/>
            <a:chOff x="1265164" y="736542"/>
            <a:chExt cx="4272250" cy="855000"/>
          </a:xfrm>
        </p:grpSpPr>
        <p:sp>
          <p:nvSpPr>
            <p:cNvPr id="3" name="椭圆 2"/>
            <p:cNvSpPr/>
            <p:nvPr/>
          </p:nvSpPr>
          <p:spPr>
            <a:xfrm>
              <a:off x="1265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t>课</a:t>
              </a:r>
            </a:p>
          </p:txBody>
        </p:sp>
        <p:sp>
          <p:nvSpPr>
            <p:cNvPr id="4" name="椭圆 3"/>
            <p:cNvSpPr/>
            <p:nvPr/>
          </p:nvSpPr>
          <p:spPr>
            <a:xfrm>
              <a:off x="2120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t>后</a:t>
              </a:r>
              <a:endParaRPr lang="zh-CN" altLang="en-US" sz="4800" b="1" dirty="0"/>
            </a:p>
          </p:txBody>
        </p:sp>
        <p:sp>
          <p:nvSpPr>
            <p:cNvPr id="5" name="椭圆 4"/>
            <p:cNvSpPr/>
            <p:nvPr/>
          </p:nvSpPr>
          <p:spPr>
            <a:xfrm>
              <a:off x="2975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t>提</a:t>
              </a:r>
            </a:p>
          </p:txBody>
        </p:sp>
        <p:sp>
          <p:nvSpPr>
            <p:cNvPr id="6" name="椭圆 5"/>
            <p:cNvSpPr/>
            <p:nvPr/>
          </p:nvSpPr>
          <p:spPr>
            <a:xfrm>
              <a:off x="382741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t>分</a:t>
              </a:r>
            </a:p>
          </p:txBody>
        </p:sp>
        <p:sp>
          <p:nvSpPr>
            <p:cNvPr id="7" name="椭圆 6"/>
            <p:cNvSpPr/>
            <p:nvPr/>
          </p:nvSpPr>
          <p:spPr>
            <a:xfrm>
              <a:off x="468241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t>练</a:t>
              </a:r>
              <a:endParaRPr lang="zh-CN" altLang="en-US" sz="4800" b="1" dirty="0"/>
            </a:p>
          </p:txBody>
        </p:sp>
      </p:grpSp>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1671040"/>
            <a:ext cx="21578607" cy="2086719"/>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en-US" altLang="zh-CN" sz="5400" b="1" dirty="0" smtClean="0">
                <a:latin typeface="+mn-ea"/>
              </a:rPr>
              <a:t>2017</a:t>
            </a:r>
            <a:r>
              <a:rPr lang="zh-CN" altLang="zh-CN" sz="5400" b="1" dirty="0">
                <a:latin typeface="+mn-ea"/>
              </a:rPr>
              <a:t>年</a:t>
            </a:r>
            <a:r>
              <a:rPr lang="en-US" altLang="zh-CN" sz="5400" b="1" dirty="0">
                <a:latin typeface="+mn-ea"/>
              </a:rPr>
              <a:t>9</a:t>
            </a:r>
            <a:r>
              <a:rPr lang="zh-CN" altLang="zh-CN" sz="5400" b="1" dirty="0">
                <a:latin typeface="+mn-ea"/>
              </a:rPr>
              <a:t>月</a:t>
            </a:r>
            <a:r>
              <a:rPr lang="en-US" altLang="zh-CN" sz="5400" b="1" dirty="0">
                <a:latin typeface="+mn-ea"/>
              </a:rPr>
              <a:t>3</a:t>
            </a:r>
            <a:r>
              <a:rPr lang="zh-CN" altLang="zh-CN" sz="5400" b="1" dirty="0">
                <a:latin typeface="+mn-ea"/>
              </a:rPr>
              <a:t>—</a:t>
            </a:r>
            <a:r>
              <a:rPr lang="en-US" altLang="zh-CN" sz="5400" b="1" dirty="0">
                <a:latin typeface="+mn-ea"/>
              </a:rPr>
              <a:t>5</a:t>
            </a:r>
            <a:r>
              <a:rPr lang="zh-CN" altLang="zh-CN" sz="5400" b="1" dirty="0">
                <a:latin typeface="+mn-ea"/>
              </a:rPr>
              <a:t>日，金砖国家领导人第九次会晤在中国福建厦门举行。下图为金砖国家峰会部分举办城市位置示意图。读图，完成下题</a:t>
            </a:r>
            <a:r>
              <a:rPr lang="zh-CN" altLang="zh-CN" sz="5400" b="1" dirty="0" smtClean="0">
                <a:latin typeface="+mn-ea"/>
              </a:rPr>
              <a:t>。</a:t>
            </a:r>
            <a:endParaRPr lang="zh-CN" altLang="zh-CN" sz="5400" b="1" dirty="0">
              <a:latin typeface="+mn-ea"/>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0650" y="3663000"/>
            <a:ext cx="11385000" cy="7545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
          <p:cNvSpPr txBox="1"/>
          <p:nvPr/>
        </p:nvSpPr>
        <p:spPr>
          <a:xfrm>
            <a:off x="1290397" y="4563000"/>
            <a:ext cx="8105254" cy="4081111"/>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均位于</a:t>
            </a:r>
            <a:r>
              <a:rPr lang="zh-CN" altLang="zh-CN" dirty="0" smtClean="0"/>
              <a:t>亚欧大陆</a:t>
            </a:r>
            <a:endParaRPr lang="en-US" altLang="zh-CN" dirty="0" smtClean="0"/>
          </a:p>
          <a:p>
            <a:r>
              <a:rPr lang="en-US" altLang="zh-CN" dirty="0" smtClean="0"/>
              <a:t>B</a:t>
            </a:r>
            <a:r>
              <a:rPr lang="en-US" altLang="zh-CN" dirty="0"/>
              <a:t>.</a:t>
            </a:r>
            <a:r>
              <a:rPr lang="zh-CN" altLang="zh-CN" dirty="0"/>
              <a:t>多位于</a:t>
            </a:r>
            <a:r>
              <a:rPr lang="zh-CN" altLang="zh-CN" dirty="0" smtClean="0"/>
              <a:t>西半球</a:t>
            </a:r>
            <a:endParaRPr lang="en-US" altLang="zh-CN" dirty="0" smtClean="0"/>
          </a:p>
          <a:p>
            <a:r>
              <a:rPr lang="en-US" altLang="zh-CN" dirty="0" smtClean="0"/>
              <a:t>C</a:t>
            </a:r>
            <a:r>
              <a:rPr lang="en-US" altLang="zh-CN" dirty="0"/>
              <a:t>.</a:t>
            </a:r>
            <a:r>
              <a:rPr lang="zh-CN" altLang="zh-CN" dirty="0"/>
              <a:t>多处于低纬</a:t>
            </a:r>
            <a:r>
              <a:rPr lang="zh-CN" altLang="zh-CN" dirty="0" smtClean="0"/>
              <a:t>地区</a:t>
            </a:r>
            <a:endParaRPr lang="en-US" altLang="zh-CN" dirty="0" smtClean="0"/>
          </a:p>
          <a:p>
            <a:r>
              <a:rPr lang="en-US" altLang="zh-CN" dirty="0" smtClean="0"/>
              <a:t>D</a:t>
            </a:r>
            <a:r>
              <a:rPr lang="en-US" altLang="zh-CN" dirty="0"/>
              <a:t>.</a:t>
            </a:r>
            <a:r>
              <a:rPr lang="zh-CN" altLang="zh-CN" dirty="0"/>
              <a:t>均位于板块</a:t>
            </a:r>
            <a:r>
              <a:rPr lang="zh-CN" altLang="zh-CN" dirty="0" smtClean="0"/>
              <a:t>交界处</a:t>
            </a:r>
            <a:endParaRPr lang="zh-CN" altLang="zh-CN" dirty="0"/>
          </a:p>
        </p:txBody>
      </p:sp>
      <p:sp>
        <p:nvSpPr>
          <p:cNvPr id="15" name="TextBox 1"/>
          <p:cNvSpPr txBox="1"/>
          <p:nvPr/>
        </p:nvSpPr>
        <p:spPr>
          <a:xfrm>
            <a:off x="1442798" y="3708000"/>
            <a:ext cx="12137851"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1</a:t>
            </a:r>
            <a:r>
              <a:rPr lang="en-US" altLang="zh-CN" sz="5400" b="1" dirty="0" smtClean="0">
                <a:latin typeface="+mn-ea"/>
              </a:rPr>
              <a:t>.</a:t>
            </a:r>
            <a:r>
              <a:rPr lang="zh-CN" altLang="en-US" sz="5400" b="1" dirty="0" smtClean="0">
                <a:latin typeface="+mn-ea"/>
              </a:rPr>
              <a:t>图中城市（   </a:t>
            </a:r>
            <a:r>
              <a:rPr lang="zh-CN" altLang="en-US" sz="5400" b="1" dirty="0">
                <a:latin typeface="+mn-ea"/>
              </a:rPr>
              <a:t>）</a:t>
            </a:r>
            <a:endParaRPr lang="en-US" altLang="zh-CN" sz="5400" b="1" dirty="0">
              <a:latin typeface="+mn-ea"/>
            </a:endParaRPr>
          </a:p>
        </p:txBody>
      </p:sp>
      <p:sp>
        <p:nvSpPr>
          <p:cNvPr id="16" name="矩形 15"/>
          <p:cNvSpPr/>
          <p:nvPr/>
        </p:nvSpPr>
        <p:spPr>
          <a:xfrm>
            <a:off x="5974562" y="3750753"/>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C</a:t>
            </a:r>
            <a:endParaRPr lang="zh-CN" altLang="en-US" sz="4800" dirty="0"/>
          </a:p>
        </p:txBody>
      </p:sp>
      <p:sp>
        <p:nvSpPr>
          <p:cNvPr id="17" name="矩形 16"/>
          <p:cNvSpPr/>
          <p:nvPr/>
        </p:nvSpPr>
        <p:spPr>
          <a:xfrm>
            <a:off x="1385651" y="8523000"/>
            <a:ext cx="20126202" cy="4828886"/>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巴西</a:t>
            </a:r>
            <a:r>
              <a:rPr lang="zh-CN" altLang="zh-CN" sz="5400" b="1" dirty="0">
                <a:solidFill>
                  <a:srgbClr val="2A5CAA"/>
                </a:solidFill>
                <a:latin typeface="楷体" panose="02010609060101010101" pitchFamily="49" charset="-122"/>
                <a:ea typeface="楷体" panose="02010609060101010101" pitchFamily="49" charset="-122"/>
              </a:rPr>
              <a:t>福塔莱萨位于</a:t>
            </a:r>
            <a:r>
              <a:rPr lang="zh-CN" altLang="zh-CN" sz="5400" b="1" dirty="0" smtClean="0">
                <a:solidFill>
                  <a:srgbClr val="2A5CAA"/>
                </a:solidFill>
                <a:latin typeface="楷体" panose="02010609060101010101" pitchFamily="49" charset="-122"/>
                <a:ea typeface="楷体" panose="02010609060101010101" pitchFamily="49" charset="-122"/>
              </a:rPr>
              <a:t>南</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美洲</a:t>
            </a:r>
            <a:r>
              <a:rPr lang="zh-CN" altLang="zh-CN" sz="5400" b="1" dirty="0">
                <a:solidFill>
                  <a:srgbClr val="2A5CAA"/>
                </a:solidFill>
                <a:latin typeface="楷体" panose="02010609060101010101" pitchFamily="49" charset="-122"/>
                <a:ea typeface="楷体" panose="02010609060101010101" pitchFamily="49" charset="-122"/>
              </a:rPr>
              <a:t>，南非德班位于非洲</a:t>
            </a:r>
            <a:r>
              <a:rPr lang="zh-CN" altLang="zh-CN" sz="5400" b="1" dirty="0" smtClean="0">
                <a:solidFill>
                  <a:srgbClr val="2A5CAA"/>
                </a:solidFill>
                <a:latin typeface="楷体" panose="02010609060101010101" pitchFamily="49" charset="-122"/>
                <a:ea typeface="楷体" panose="02010609060101010101" pitchFamily="49" charset="-122"/>
              </a:rPr>
              <a:t>，</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这</a:t>
            </a:r>
            <a:r>
              <a:rPr lang="zh-CN" altLang="zh-CN" sz="5400" b="1" dirty="0">
                <a:solidFill>
                  <a:srgbClr val="2A5CAA"/>
                </a:solidFill>
                <a:latin typeface="楷体" panose="02010609060101010101" pitchFamily="49" charset="-122"/>
                <a:ea typeface="楷体" panose="02010609060101010101" pitchFamily="49" charset="-122"/>
              </a:rPr>
              <a:t>两个城市都不位于亚欧</a:t>
            </a:r>
            <a:r>
              <a:rPr lang="zh-CN" altLang="zh-CN" sz="5400" b="1" dirty="0" smtClean="0">
                <a:solidFill>
                  <a:srgbClr val="2A5CAA"/>
                </a:solidFill>
                <a:latin typeface="楷体" panose="02010609060101010101" pitchFamily="49" charset="-122"/>
                <a:ea typeface="楷体" panose="02010609060101010101" pitchFamily="49" charset="-122"/>
              </a:rPr>
              <a:t>大</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陆</a:t>
            </a:r>
            <a:r>
              <a:rPr lang="zh-CN" altLang="zh-CN" sz="5400" b="1" dirty="0">
                <a:solidFill>
                  <a:srgbClr val="2A5CAA"/>
                </a:solidFill>
                <a:latin typeface="楷体" panose="02010609060101010101" pitchFamily="49" charset="-122"/>
                <a:ea typeface="楷体" panose="02010609060101010101" pitchFamily="49" charset="-122"/>
              </a:rPr>
              <a:t>，故</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项错误。根据经度来看，除巴西福塔莱萨之外其余城市都位于东半球，故</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项错误。五个城市中除俄罗斯乌法外，其余</a:t>
            </a:r>
            <a:r>
              <a:rPr lang="zh-CN" altLang="zh-CN" sz="5400" b="1" dirty="0" smtClean="0">
                <a:solidFill>
                  <a:srgbClr val="2A5CAA"/>
                </a:solidFill>
                <a:latin typeface="楷体" panose="02010609060101010101" pitchFamily="49" charset="-122"/>
                <a:ea typeface="楷体" panose="02010609060101010101" pitchFamily="49" charset="-122"/>
              </a:rPr>
              <a:t>城市</a:t>
            </a:r>
            <a:endParaRPr lang="zh-CN" altLang="zh-CN" sz="5400" b="1" dirty="0">
              <a:solidFill>
                <a:srgbClr val="2A5CAA"/>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646768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5164" y="736457"/>
            <a:ext cx="4272250" cy="854901"/>
            <a:chOff x="1265164" y="736542"/>
            <a:chExt cx="4272250" cy="855000"/>
          </a:xfrm>
        </p:grpSpPr>
        <p:sp>
          <p:nvSpPr>
            <p:cNvPr id="3" name="椭圆 2"/>
            <p:cNvSpPr/>
            <p:nvPr/>
          </p:nvSpPr>
          <p:spPr>
            <a:xfrm>
              <a:off x="1265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t>课</a:t>
              </a:r>
            </a:p>
          </p:txBody>
        </p:sp>
        <p:sp>
          <p:nvSpPr>
            <p:cNvPr id="4" name="椭圆 3"/>
            <p:cNvSpPr/>
            <p:nvPr/>
          </p:nvSpPr>
          <p:spPr>
            <a:xfrm>
              <a:off x="2120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t>后</a:t>
              </a:r>
              <a:endParaRPr lang="zh-CN" altLang="en-US" sz="4800" b="1" dirty="0"/>
            </a:p>
          </p:txBody>
        </p:sp>
        <p:sp>
          <p:nvSpPr>
            <p:cNvPr id="5" name="椭圆 4"/>
            <p:cNvSpPr/>
            <p:nvPr/>
          </p:nvSpPr>
          <p:spPr>
            <a:xfrm>
              <a:off x="297516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t>提</a:t>
              </a:r>
            </a:p>
          </p:txBody>
        </p:sp>
        <p:sp>
          <p:nvSpPr>
            <p:cNvPr id="6" name="椭圆 5"/>
            <p:cNvSpPr/>
            <p:nvPr/>
          </p:nvSpPr>
          <p:spPr>
            <a:xfrm>
              <a:off x="382741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t>分</a:t>
              </a:r>
            </a:p>
          </p:txBody>
        </p:sp>
        <p:sp>
          <p:nvSpPr>
            <p:cNvPr id="7" name="椭圆 6"/>
            <p:cNvSpPr/>
            <p:nvPr/>
          </p:nvSpPr>
          <p:spPr>
            <a:xfrm>
              <a:off x="4682414" y="736542"/>
              <a:ext cx="855000" cy="855000"/>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t>练</a:t>
              </a:r>
              <a:endParaRPr lang="zh-CN" altLang="en-US" sz="4800" b="1" dirty="0"/>
            </a:p>
          </p:txBody>
        </p:sp>
      </p:grpSp>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1671040"/>
            <a:ext cx="21578607" cy="2086719"/>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en-US" altLang="zh-CN" sz="5400" b="1" dirty="0" smtClean="0">
                <a:latin typeface="+mn-ea"/>
              </a:rPr>
              <a:t>2017</a:t>
            </a:r>
            <a:r>
              <a:rPr lang="zh-CN" altLang="zh-CN" sz="5400" b="1" dirty="0">
                <a:latin typeface="+mn-ea"/>
              </a:rPr>
              <a:t>年</a:t>
            </a:r>
            <a:r>
              <a:rPr lang="en-US" altLang="zh-CN" sz="5400" b="1" dirty="0">
                <a:latin typeface="+mn-ea"/>
              </a:rPr>
              <a:t>9</a:t>
            </a:r>
            <a:r>
              <a:rPr lang="zh-CN" altLang="zh-CN" sz="5400" b="1" dirty="0">
                <a:latin typeface="+mn-ea"/>
              </a:rPr>
              <a:t>月</a:t>
            </a:r>
            <a:r>
              <a:rPr lang="en-US" altLang="zh-CN" sz="5400" b="1" dirty="0">
                <a:latin typeface="+mn-ea"/>
              </a:rPr>
              <a:t>3</a:t>
            </a:r>
            <a:r>
              <a:rPr lang="zh-CN" altLang="zh-CN" sz="5400" b="1" dirty="0">
                <a:latin typeface="+mn-ea"/>
              </a:rPr>
              <a:t>—</a:t>
            </a:r>
            <a:r>
              <a:rPr lang="en-US" altLang="zh-CN" sz="5400" b="1" dirty="0">
                <a:latin typeface="+mn-ea"/>
              </a:rPr>
              <a:t>5</a:t>
            </a:r>
            <a:r>
              <a:rPr lang="zh-CN" altLang="zh-CN" sz="5400" b="1" dirty="0">
                <a:latin typeface="+mn-ea"/>
              </a:rPr>
              <a:t>日，金砖国家领导人第九次会晤在中国福建厦门举行。下图为金砖国家峰会部分举办城市位置示意图。读图，完成下题</a:t>
            </a:r>
            <a:r>
              <a:rPr lang="zh-CN" altLang="zh-CN" sz="5400" b="1" dirty="0" smtClean="0">
                <a:latin typeface="+mn-ea"/>
              </a:rPr>
              <a:t>。</a:t>
            </a:r>
            <a:endParaRPr lang="zh-CN" altLang="zh-CN" sz="5400" b="1" dirty="0">
              <a:latin typeface="+mn-ea"/>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0650" y="3663000"/>
            <a:ext cx="11385000" cy="7545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
          <p:cNvSpPr txBox="1"/>
          <p:nvPr/>
        </p:nvSpPr>
        <p:spPr>
          <a:xfrm>
            <a:off x="1290397" y="4563000"/>
            <a:ext cx="8105254" cy="4081111"/>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均位于</a:t>
            </a:r>
            <a:r>
              <a:rPr lang="zh-CN" altLang="zh-CN" dirty="0" smtClean="0"/>
              <a:t>亚欧大陆</a:t>
            </a:r>
            <a:endParaRPr lang="en-US" altLang="zh-CN" dirty="0" smtClean="0"/>
          </a:p>
          <a:p>
            <a:r>
              <a:rPr lang="en-US" altLang="zh-CN" dirty="0" smtClean="0"/>
              <a:t>B</a:t>
            </a:r>
            <a:r>
              <a:rPr lang="en-US" altLang="zh-CN" dirty="0"/>
              <a:t>.</a:t>
            </a:r>
            <a:r>
              <a:rPr lang="zh-CN" altLang="zh-CN" dirty="0"/>
              <a:t>多位于</a:t>
            </a:r>
            <a:r>
              <a:rPr lang="zh-CN" altLang="zh-CN" dirty="0" smtClean="0"/>
              <a:t>西半球</a:t>
            </a:r>
            <a:endParaRPr lang="en-US" altLang="zh-CN" dirty="0" smtClean="0"/>
          </a:p>
          <a:p>
            <a:r>
              <a:rPr lang="en-US" altLang="zh-CN" dirty="0" smtClean="0"/>
              <a:t>C</a:t>
            </a:r>
            <a:r>
              <a:rPr lang="en-US" altLang="zh-CN" dirty="0"/>
              <a:t>.</a:t>
            </a:r>
            <a:r>
              <a:rPr lang="zh-CN" altLang="zh-CN" dirty="0"/>
              <a:t>多处于低纬</a:t>
            </a:r>
            <a:r>
              <a:rPr lang="zh-CN" altLang="zh-CN" dirty="0" smtClean="0"/>
              <a:t>地区</a:t>
            </a:r>
            <a:endParaRPr lang="en-US" altLang="zh-CN" dirty="0" smtClean="0"/>
          </a:p>
          <a:p>
            <a:r>
              <a:rPr lang="en-US" altLang="zh-CN" dirty="0" smtClean="0"/>
              <a:t>D</a:t>
            </a:r>
            <a:r>
              <a:rPr lang="en-US" altLang="zh-CN" dirty="0"/>
              <a:t>.</a:t>
            </a:r>
            <a:r>
              <a:rPr lang="zh-CN" altLang="zh-CN" dirty="0"/>
              <a:t>均位于板块</a:t>
            </a:r>
            <a:r>
              <a:rPr lang="zh-CN" altLang="zh-CN" dirty="0" smtClean="0"/>
              <a:t>交界处</a:t>
            </a:r>
            <a:endParaRPr lang="zh-CN" altLang="zh-CN" dirty="0"/>
          </a:p>
        </p:txBody>
      </p:sp>
      <p:sp>
        <p:nvSpPr>
          <p:cNvPr id="15" name="TextBox 1"/>
          <p:cNvSpPr txBox="1"/>
          <p:nvPr/>
        </p:nvSpPr>
        <p:spPr>
          <a:xfrm>
            <a:off x="1442798" y="3708000"/>
            <a:ext cx="12137851"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1</a:t>
            </a:r>
            <a:r>
              <a:rPr lang="en-US" altLang="zh-CN" sz="5400" b="1" dirty="0" smtClean="0">
                <a:latin typeface="+mn-ea"/>
              </a:rPr>
              <a:t>.</a:t>
            </a:r>
            <a:r>
              <a:rPr lang="zh-CN" altLang="en-US" sz="5400" b="1" dirty="0" smtClean="0">
                <a:latin typeface="+mn-ea"/>
              </a:rPr>
              <a:t>图中城市（   </a:t>
            </a:r>
            <a:r>
              <a:rPr lang="zh-CN" altLang="en-US" sz="5400" b="1" dirty="0">
                <a:latin typeface="+mn-ea"/>
              </a:rPr>
              <a:t>）</a:t>
            </a:r>
            <a:endParaRPr lang="en-US" altLang="zh-CN" sz="5400" b="1" dirty="0">
              <a:latin typeface="+mn-ea"/>
            </a:endParaRPr>
          </a:p>
        </p:txBody>
      </p:sp>
      <p:sp>
        <p:nvSpPr>
          <p:cNvPr id="16" name="矩形 15"/>
          <p:cNvSpPr/>
          <p:nvPr/>
        </p:nvSpPr>
        <p:spPr>
          <a:xfrm>
            <a:off x="5974562" y="3750753"/>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C</a:t>
            </a:r>
            <a:endParaRPr lang="zh-CN" altLang="en-US" sz="4800" dirty="0"/>
          </a:p>
        </p:txBody>
      </p:sp>
      <p:sp>
        <p:nvSpPr>
          <p:cNvPr id="17" name="矩形 16"/>
          <p:cNvSpPr/>
          <p:nvPr/>
        </p:nvSpPr>
        <p:spPr>
          <a:xfrm>
            <a:off x="1385651" y="8523000"/>
            <a:ext cx="20126202" cy="3881575"/>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都</a:t>
            </a:r>
            <a:r>
              <a:rPr lang="zh-CN" altLang="zh-CN" sz="5400" b="1" dirty="0">
                <a:solidFill>
                  <a:srgbClr val="2A5CAA"/>
                </a:solidFill>
                <a:latin typeface="楷体" panose="02010609060101010101" pitchFamily="49" charset="-122"/>
                <a:ea typeface="楷体" panose="02010609060101010101" pitchFamily="49" charset="-122"/>
              </a:rPr>
              <a:t>位于低纬地区，</a:t>
            </a:r>
            <a:r>
              <a:rPr lang="zh-CN" altLang="zh-CN" sz="5400" b="1" dirty="0" smtClean="0">
                <a:solidFill>
                  <a:srgbClr val="2A5CAA"/>
                </a:solidFill>
                <a:latin typeface="楷体" panose="02010609060101010101" pitchFamily="49" charset="-122"/>
                <a:ea typeface="楷体" panose="02010609060101010101" pitchFamily="49" charset="-122"/>
              </a:rPr>
              <a:t>故</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en-US" altLang="zh-CN" sz="5400" b="1" dirty="0" smtClean="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项正确。中国厦门和</a:t>
            </a:r>
            <a:r>
              <a:rPr lang="zh-CN" altLang="zh-CN" sz="5400" b="1" dirty="0" smtClean="0">
                <a:solidFill>
                  <a:srgbClr val="2A5CAA"/>
                </a:solidFill>
                <a:latin typeface="楷体" panose="02010609060101010101" pitchFamily="49" charset="-122"/>
                <a:ea typeface="楷体" panose="02010609060101010101" pitchFamily="49" charset="-122"/>
              </a:rPr>
              <a:t>俄罗</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斯乌法</a:t>
            </a:r>
            <a:r>
              <a:rPr lang="zh-CN" altLang="zh-CN" sz="5400" b="1" dirty="0">
                <a:solidFill>
                  <a:srgbClr val="2A5CAA"/>
                </a:solidFill>
                <a:latin typeface="楷体" panose="02010609060101010101" pitchFamily="49" charset="-122"/>
                <a:ea typeface="楷体" panose="02010609060101010101" pitchFamily="49" charset="-122"/>
              </a:rPr>
              <a:t>不位于板块交界处</a:t>
            </a:r>
            <a:r>
              <a:rPr lang="zh-CN" altLang="zh-CN" sz="5400" b="1" dirty="0" smtClean="0">
                <a:solidFill>
                  <a:srgbClr val="2A5CAA"/>
                </a:solidFill>
                <a:latin typeface="楷体" panose="02010609060101010101" pitchFamily="49" charset="-122"/>
                <a:ea typeface="楷体" panose="02010609060101010101" pitchFamily="49" charset="-122"/>
              </a:rPr>
              <a:t>，</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因此</a:t>
            </a:r>
            <a:r>
              <a:rPr lang="zh-CN" altLang="zh-CN" sz="5400" b="1" dirty="0">
                <a:solidFill>
                  <a:srgbClr val="2A5CAA"/>
                </a:solidFill>
                <a:latin typeface="楷体" panose="02010609060101010101" pitchFamily="49" charset="-122"/>
                <a:ea typeface="楷体" panose="02010609060101010101" pitchFamily="49" charset="-122"/>
              </a:rPr>
              <a:t>可推断均位于板块交界处错误，故</a:t>
            </a:r>
            <a:r>
              <a:rPr lang="en-US" altLang="zh-CN" sz="5400" b="1" dirty="0">
                <a:solidFill>
                  <a:srgbClr val="2A5CAA"/>
                </a:solidFill>
                <a:latin typeface="楷体" panose="02010609060101010101" pitchFamily="49" charset="-122"/>
                <a:ea typeface="楷体" panose="02010609060101010101" pitchFamily="49" charset="-122"/>
              </a:rPr>
              <a:t>D</a:t>
            </a:r>
            <a:r>
              <a:rPr lang="zh-CN" altLang="zh-CN" sz="5400" b="1" dirty="0">
                <a:solidFill>
                  <a:srgbClr val="2A5CAA"/>
                </a:solidFill>
                <a:latin typeface="楷体" panose="02010609060101010101" pitchFamily="49" charset="-122"/>
                <a:ea typeface="楷体" panose="02010609060101010101" pitchFamily="49" charset="-122"/>
              </a:rPr>
              <a:t>项错误</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67853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693000"/>
            <a:ext cx="21578607" cy="1954311"/>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en-US" altLang="zh-CN" sz="5400" b="1" dirty="0" smtClean="0">
                <a:latin typeface="+mn-ea"/>
              </a:rPr>
              <a:t>2018</a:t>
            </a:r>
            <a:r>
              <a:rPr lang="zh-CN" altLang="zh-CN" sz="5400" b="1" dirty="0">
                <a:latin typeface="+mn-ea"/>
              </a:rPr>
              <a:t>年春节期间，小明一家人到一岛国进行了旅游，下图为该岛国</a:t>
            </a:r>
            <a:r>
              <a:rPr lang="en-US" altLang="zh-CN" sz="5400" b="1" dirty="0">
                <a:latin typeface="+mn-ea"/>
              </a:rPr>
              <a:t>(</a:t>
            </a:r>
            <a:r>
              <a:rPr lang="zh-CN" altLang="zh-CN" sz="5400" b="1" dirty="0">
                <a:latin typeface="+mn-ea"/>
              </a:rPr>
              <a:t>面积为</a:t>
            </a:r>
            <a:r>
              <a:rPr lang="en-US" altLang="zh-CN" sz="5400" b="1" dirty="0">
                <a:latin typeface="+mn-ea"/>
              </a:rPr>
              <a:t>21.1 km</a:t>
            </a:r>
            <a:r>
              <a:rPr lang="en-US" altLang="zh-CN" sz="5400" b="1" baseline="30000" dirty="0">
                <a:latin typeface="+mn-ea"/>
              </a:rPr>
              <a:t>2</a:t>
            </a:r>
            <a:r>
              <a:rPr lang="en-US" altLang="zh-CN" sz="5400" b="1" dirty="0">
                <a:latin typeface="+mn-ea"/>
              </a:rPr>
              <a:t>)</a:t>
            </a:r>
            <a:r>
              <a:rPr lang="zh-CN" altLang="zh-CN" sz="5400" b="1" dirty="0">
                <a:latin typeface="+mn-ea"/>
              </a:rPr>
              <a:t>示意图。读图，完成下题</a:t>
            </a:r>
            <a:r>
              <a:rPr lang="zh-CN" altLang="zh-CN" sz="5400" b="1" dirty="0" smtClean="0">
                <a:latin typeface="+mn-ea"/>
              </a:rPr>
              <a:t>。</a:t>
            </a:r>
            <a:endParaRPr lang="zh-CN" altLang="zh-CN" sz="5400" b="1" dirty="0">
              <a:latin typeface="+mn-ea"/>
            </a:endParaRPr>
          </a:p>
        </p:txBody>
      </p:sp>
      <p:sp>
        <p:nvSpPr>
          <p:cNvPr id="14" name="TextBox 1"/>
          <p:cNvSpPr txBox="1"/>
          <p:nvPr/>
        </p:nvSpPr>
        <p:spPr>
          <a:xfrm>
            <a:off x="1290397" y="3541889"/>
            <a:ext cx="8105254" cy="4081111"/>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东半球</a:t>
            </a:r>
            <a:r>
              <a:rPr lang="zh-CN" altLang="zh-CN" dirty="0" smtClean="0"/>
              <a:t>大西洋</a:t>
            </a:r>
            <a:endParaRPr lang="en-US" altLang="zh-CN" dirty="0" smtClean="0"/>
          </a:p>
          <a:p>
            <a:r>
              <a:rPr lang="en-US" altLang="zh-CN" dirty="0" smtClean="0"/>
              <a:t>B</a:t>
            </a:r>
            <a:r>
              <a:rPr lang="en-US" altLang="zh-CN" dirty="0"/>
              <a:t>.</a:t>
            </a:r>
            <a:r>
              <a:rPr lang="zh-CN" altLang="zh-CN" dirty="0"/>
              <a:t>东半球太平洋</a:t>
            </a:r>
          </a:p>
          <a:p>
            <a:r>
              <a:rPr lang="en-US" altLang="zh-CN" dirty="0"/>
              <a:t>C.</a:t>
            </a:r>
            <a:r>
              <a:rPr lang="zh-CN" altLang="zh-CN" dirty="0"/>
              <a:t>西半球</a:t>
            </a:r>
            <a:r>
              <a:rPr lang="zh-CN" altLang="zh-CN" dirty="0" smtClean="0"/>
              <a:t>大西洋</a:t>
            </a:r>
            <a:endParaRPr lang="en-US" altLang="zh-CN" dirty="0" smtClean="0"/>
          </a:p>
          <a:p>
            <a:r>
              <a:rPr lang="en-US" altLang="zh-CN" dirty="0" smtClean="0"/>
              <a:t>D</a:t>
            </a:r>
            <a:r>
              <a:rPr lang="en-US" altLang="zh-CN" dirty="0"/>
              <a:t>.</a:t>
            </a:r>
            <a:r>
              <a:rPr lang="zh-CN" altLang="zh-CN" dirty="0"/>
              <a:t>西半球</a:t>
            </a:r>
            <a:r>
              <a:rPr lang="zh-CN" altLang="zh-CN" dirty="0" smtClean="0"/>
              <a:t>太平洋</a:t>
            </a:r>
            <a:endParaRPr lang="zh-CN" altLang="zh-CN" dirty="0"/>
          </a:p>
        </p:txBody>
      </p:sp>
      <p:sp>
        <p:nvSpPr>
          <p:cNvPr id="15" name="TextBox 1"/>
          <p:cNvSpPr txBox="1"/>
          <p:nvPr/>
        </p:nvSpPr>
        <p:spPr>
          <a:xfrm>
            <a:off x="1442798" y="2684642"/>
            <a:ext cx="12137851" cy="1089523"/>
          </a:xfrm>
          <a:prstGeom prst="rect">
            <a:avLst/>
          </a:prstGeom>
          <a:noFill/>
        </p:spPr>
        <p:txBody>
          <a:bodyPr wrap="square" lIns="91433" tIns="45717" rIns="91433" bIns="45717" rtlCol="0">
            <a:spAutoFit/>
          </a:bodyPr>
          <a:lstStyle/>
          <a:p>
            <a:pPr>
              <a:lnSpc>
                <a:spcPct val="120000"/>
              </a:lnSpc>
            </a:pPr>
            <a:r>
              <a:rPr lang="en-US" altLang="zh-CN" sz="5400" b="1" dirty="0" smtClean="0">
                <a:latin typeface="+mn-ea"/>
              </a:rPr>
              <a:t>2.</a:t>
            </a:r>
            <a:r>
              <a:rPr lang="zh-CN" altLang="en-US" sz="5400" b="1" dirty="0" smtClean="0">
                <a:latin typeface="+mn-ea"/>
              </a:rPr>
              <a:t>该岛位于（   </a:t>
            </a:r>
            <a:r>
              <a:rPr lang="zh-CN" altLang="en-US" sz="5400" b="1" dirty="0">
                <a:latin typeface="+mn-ea"/>
              </a:rPr>
              <a:t>）</a:t>
            </a:r>
            <a:endParaRPr lang="en-US" altLang="zh-CN" sz="5400" b="1" dirty="0">
              <a:latin typeface="+mn-ea"/>
            </a:endParaRPr>
          </a:p>
        </p:txBody>
      </p:sp>
      <p:sp>
        <p:nvSpPr>
          <p:cNvPr id="16" name="矩形 15"/>
          <p:cNvSpPr/>
          <p:nvPr/>
        </p:nvSpPr>
        <p:spPr>
          <a:xfrm>
            <a:off x="5974562" y="2729642"/>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D</a:t>
            </a:r>
            <a:endParaRPr lang="zh-CN" altLang="en-US" sz="4800" dirty="0"/>
          </a:p>
        </p:txBody>
      </p:sp>
      <p:sp>
        <p:nvSpPr>
          <p:cNvPr id="17" name="矩形 16"/>
          <p:cNvSpPr/>
          <p:nvPr/>
        </p:nvSpPr>
        <p:spPr>
          <a:xfrm>
            <a:off x="1385651" y="7594019"/>
            <a:ext cx="20126202" cy="5776197"/>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根据</a:t>
            </a:r>
            <a:r>
              <a:rPr lang="zh-CN" altLang="zh-CN" sz="5400" b="1" dirty="0">
                <a:solidFill>
                  <a:srgbClr val="2A5CAA"/>
                </a:solidFill>
                <a:latin typeface="楷体" panose="02010609060101010101" pitchFamily="49" charset="-122"/>
                <a:ea typeface="楷体" panose="02010609060101010101" pitchFamily="49" charset="-122"/>
              </a:rPr>
              <a:t>经纬度可判断该岛</a:t>
            </a:r>
            <a:r>
              <a:rPr lang="zh-CN" altLang="zh-CN" sz="5400" b="1" dirty="0" smtClean="0">
                <a:solidFill>
                  <a:srgbClr val="2A5CAA"/>
                </a:solidFill>
                <a:latin typeface="楷体" panose="02010609060101010101" pitchFamily="49" charset="-122"/>
                <a:ea typeface="楷体" panose="02010609060101010101" pitchFamily="49" charset="-122"/>
              </a:rPr>
              <a:t>位</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于</a:t>
            </a:r>
            <a:r>
              <a:rPr lang="zh-CN" altLang="zh-CN" sz="5400" b="1" dirty="0">
                <a:solidFill>
                  <a:srgbClr val="2A5CAA"/>
                </a:solidFill>
                <a:latin typeface="楷体" panose="02010609060101010101" pitchFamily="49" charset="-122"/>
                <a:ea typeface="楷体" panose="02010609060101010101" pitchFamily="49" charset="-122"/>
              </a:rPr>
              <a:t>太平洋，故</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项错误。东</a:t>
            </a:r>
            <a:r>
              <a:rPr lang="zh-CN" altLang="zh-CN" sz="5400" b="1" dirty="0" smtClean="0">
                <a:solidFill>
                  <a:srgbClr val="2A5CAA"/>
                </a:solidFill>
                <a:latin typeface="楷体" panose="02010609060101010101" pitchFamily="49" charset="-122"/>
                <a:ea typeface="楷体" panose="02010609060101010101" pitchFamily="49" charset="-122"/>
              </a:rPr>
              <a:t>、</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西半球</a:t>
            </a:r>
            <a:r>
              <a:rPr lang="zh-CN" altLang="zh-CN" sz="5400" b="1" dirty="0">
                <a:solidFill>
                  <a:srgbClr val="2A5CAA"/>
                </a:solidFill>
                <a:latin typeface="楷体" panose="02010609060101010101" pitchFamily="49" charset="-122"/>
                <a:ea typeface="楷体" panose="02010609060101010101" pitchFamily="49" charset="-122"/>
              </a:rPr>
              <a:t>的分界线为</a:t>
            </a:r>
            <a:r>
              <a:rPr lang="en-US" altLang="zh-CN" sz="5400" b="1" dirty="0">
                <a:solidFill>
                  <a:srgbClr val="2A5CAA"/>
                </a:solidFill>
                <a:latin typeface="楷体" panose="02010609060101010101" pitchFamily="49" charset="-122"/>
                <a:ea typeface="楷体" panose="02010609060101010101" pitchFamily="49" charset="-122"/>
              </a:rPr>
              <a:t>20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和</a:t>
            </a:r>
            <a:r>
              <a:rPr lang="en-US" altLang="zh-CN" sz="5400" b="1" dirty="0">
                <a:solidFill>
                  <a:srgbClr val="2A5CAA"/>
                </a:solidFill>
                <a:latin typeface="楷体" panose="02010609060101010101" pitchFamily="49" charset="-122"/>
                <a:ea typeface="楷体" panose="02010609060101010101" pitchFamily="49" charset="-122"/>
              </a:rPr>
              <a:t>160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，由图可知，穿过该国中部的经线为</a:t>
            </a:r>
            <a:r>
              <a:rPr lang="en-US" altLang="zh-CN" sz="5400" b="1" dirty="0">
                <a:solidFill>
                  <a:srgbClr val="2A5CAA"/>
                </a:solidFill>
                <a:latin typeface="楷体" panose="02010609060101010101" pitchFamily="49" charset="-122"/>
                <a:ea typeface="楷体" panose="02010609060101010101" pitchFamily="49" charset="-122"/>
              </a:rPr>
              <a:t>166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55</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，再根据该岛国的面积，可推算其跨经纬度均小于</a:t>
            </a:r>
            <a:r>
              <a:rPr lang="en-US" altLang="zh-CN" sz="5400" b="1" dirty="0">
                <a:solidFill>
                  <a:srgbClr val="2A5CAA"/>
                </a:solidFill>
                <a:latin typeface="楷体" panose="02010609060101010101" pitchFamily="49" charset="-122"/>
                <a:ea typeface="楷体" panose="02010609060101010101" pitchFamily="49" charset="-122"/>
              </a:rPr>
              <a:t>1</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a:t>
            </a:r>
            <a:r>
              <a:rPr lang="zh-CN" altLang="zh-CN" sz="5400" b="1" dirty="0">
                <a:solidFill>
                  <a:srgbClr val="2A5CAA"/>
                </a:solidFill>
                <a:latin typeface="楷体" panose="02010609060101010101" pitchFamily="49" charset="-122"/>
                <a:ea typeface="楷体" panose="02010609060101010101" pitchFamily="49" charset="-122"/>
              </a:rPr>
              <a:t>因此可以判断该岛位于</a:t>
            </a:r>
            <a:r>
              <a:rPr lang="en-US" altLang="zh-CN" sz="5400" b="1" dirty="0">
                <a:solidFill>
                  <a:srgbClr val="2A5CAA"/>
                </a:solidFill>
                <a:latin typeface="楷体" panose="02010609060101010101" pitchFamily="49" charset="-122"/>
                <a:ea typeface="楷体" panose="02010609060101010101" pitchFamily="49" charset="-122"/>
              </a:rPr>
              <a:t>160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E~180</a:t>
            </a:r>
            <a:r>
              <a:rPr lang="zh-CN" altLang="zh-CN" sz="5400" b="1" dirty="0" smtClean="0">
                <a:solidFill>
                  <a:srgbClr val="2A5CAA"/>
                </a:solidFill>
                <a:latin typeface="楷体" panose="02010609060101010101" pitchFamily="49" charset="-122"/>
                <a:ea typeface="楷体" panose="02010609060101010101" pitchFamily="49" charset="-122"/>
              </a:rPr>
              <a:t>°</a:t>
            </a:r>
            <a:r>
              <a:rPr lang="zh-CN" altLang="en-US" sz="5400" b="1" dirty="0" smtClean="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20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之间，属于西半球，故</a:t>
            </a:r>
            <a:r>
              <a:rPr lang="en-US" altLang="zh-CN" sz="5400" b="1" dirty="0">
                <a:solidFill>
                  <a:srgbClr val="2A5CAA"/>
                </a:solidFill>
                <a:latin typeface="楷体" panose="02010609060101010101" pitchFamily="49" charset="-122"/>
                <a:ea typeface="楷体" panose="02010609060101010101" pitchFamily="49" charset="-122"/>
              </a:rPr>
              <a:t>D</a:t>
            </a:r>
            <a:r>
              <a:rPr lang="zh-CN" altLang="zh-CN" sz="5400" b="1" dirty="0">
                <a:solidFill>
                  <a:srgbClr val="2A5CAA"/>
                </a:solidFill>
                <a:latin typeface="楷体" panose="02010609060101010101" pitchFamily="49" charset="-122"/>
                <a:ea typeface="楷体" panose="02010609060101010101" pitchFamily="49" charset="-122"/>
              </a:rPr>
              <a:t>项正确，</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项错误</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5650" y="2696188"/>
            <a:ext cx="10099855" cy="672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7424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693000"/>
            <a:ext cx="21578607" cy="1089523"/>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zh-CN" altLang="zh-CN" sz="5400" b="1" dirty="0" smtClean="0">
                <a:latin typeface="+mn-ea"/>
              </a:rPr>
              <a:t>读</a:t>
            </a:r>
            <a:r>
              <a:rPr lang="zh-CN" altLang="zh-CN" sz="5400" b="1" dirty="0">
                <a:latin typeface="+mn-ea"/>
              </a:rPr>
              <a:t>地球表面某区域的经纬网图，完成</a:t>
            </a:r>
            <a:r>
              <a:rPr lang="en-US" altLang="zh-CN" sz="5400" b="1" dirty="0" smtClean="0">
                <a:latin typeface="+mn-ea"/>
              </a:rPr>
              <a:t>3</a:t>
            </a:r>
            <a:r>
              <a:rPr lang="zh-CN" altLang="en-US" sz="5400" b="1" dirty="0" smtClean="0">
                <a:latin typeface="+mn-ea"/>
              </a:rPr>
              <a:t>～</a:t>
            </a:r>
            <a:r>
              <a:rPr lang="en-US" altLang="zh-CN" sz="5400" b="1" dirty="0" smtClean="0">
                <a:latin typeface="+mn-ea"/>
              </a:rPr>
              <a:t>6</a:t>
            </a:r>
            <a:r>
              <a:rPr lang="zh-CN" altLang="zh-CN" sz="5400" b="1" dirty="0">
                <a:latin typeface="+mn-ea"/>
              </a:rPr>
              <a:t>题。</a:t>
            </a:r>
          </a:p>
        </p:txBody>
      </p:sp>
      <p:sp>
        <p:nvSpPr>
          <p:cNvPr id="14" name="TextBox 1"/>
          <p:cNvSpPr txBox="1"/>
          <p:nvPr/>
        </p:nvSpPr>
        <p:spPr>
          <a:xfrm>
            <a:off x="1290396" y="4666889"/>
            <a:ext cx="12515253" cy="2086719"/>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回到</a:t>
            </a:r>
            <a:r>
              <a:rPr lang="en-US" altLang="zh-CN" dirty="0"/>
              <a:t>M</a:t>
            </a:r>
            <a:r>
              <a:rPr lang="zh-CN" altLang="zh-CN" dirty="0"/>
              <a:t>点</a:t>
            </a:r>
            <a:r>
              <a:rPr lang="en-US" altLang="zh-CN" dirty="0"/>
              <a:t>        B.</a:t>
            </a:r>
            <a:r>
              <a:rPr lang="zh-CN" altLang="zh-CN" dirty="0"/>
              <a:t>在</a:t>
            </a:r>
            <a:r>
              <a:rPr lang="en-US" altLang="zh-CN" dirty="0"/>
              <a:t>M</a:t>
            </a:r>
            <a:r>
              <a:rPr lang="zh-CN" altLang="zh-CN" dirty="0"/>
              <a:t>点的正东方</a:t>
            </a:r>
          </a:p>
          <a:p>
            <a:r>
              <a:rPr lang="en-US" altLang="zh-CN" dirty="0"/>
              <a:t>C.</a:t>
            </a:r>
            <a:r>
              <a:rPr lang="zh-CN" altLang="zh-CN" dirty="0"/>
              <a:t>在</a:t>
            </a:r>
            <a:r>
              <a:rPr lang="en-US" altLang="zh-CN" dirty="0"/>
              <a:t>M</a:t>
            </a:r>
            <a:r>
              <a:rPr lang="zh-CN" altLang="zh-CN" dirty="0"/>
              <a:t>点正西方</a:t>
            </a:r>
            <a:r>
              <a:rPr lang="en-US" altLang="zh-CN" dirty="0"/>
              <a:t>    D.</a:t>
            </a:r>
            <a:r>
              <a:rPr lang="zh-CN" altLang="zh-CN" dirty="0"/>
              <a:t>在</a:t>
            </a:r>
            <a:r>
              <a:rPr lang="en-US" altLang="zh-CN" dirty="0"/>
              <a:t>M</a:t>
            </a:r>
            <a:r>
              <a:rPr lang="zh-CN" altLang="zh-CN" dirty="0"/>
              <a:t>点东南</a:t>
            </a:r>
            <a:r>
              <a:rPr lang="zh-CN" altLang="zh-CN" dirty="0" smtClean="0"/>
              <a:t>方</a:t>
            </a:r>
            <a:endParaRPr lang="zh-CN" altLang="zh-CN" dirty="0"/>
          </a:p>
        </p:txBody>
      </p:sp>
      <p:sp>
        <p:nvSpPr>
          <p:cNvPr id="15" name="TextBox 1"/>
          <p:cNvSpPr txBox="1"/>
          <p:nvPr/>
        </p:nvSpPr>
        <p:spPr>
          <a:xfrm>
            <a:off x="1442798" y="1683000"/>
            <a:ext cx="12137851" cy="3083915"/>
          </a:xfrm>
          <a:prstGeom prst="rect">
            <a:avLst/>
          </a:prstGeom>
          <a:noFill/>
        </p:spPr>
        <p:txBody>
          <a:bodyPr wrap="square" lIns="91433" tIns="45717" rIns="91433" bIns="45717" rtlCol="0">
            <a:spAutoFit/>
          </a:bodyPr>
          <a:lstStyle/>
          <a:p>
            <a:pPr>
              <a:lnSpc>
                <a:spcPct val="120000"/>
              </a:lnSpc>
            </a:pPr>
            <a:r>
              <a:rPr lang="en-US" altLang="zh-CN" sz="5400" b="1" dirty="0">
                <a:latin typeface="+mn-ea"/>
              </a:rPr>
              <a:t>3</a:t>
            </a:r>
            <a:r>
              <a:rPr lang="en-US" altLang="zh-CN" sz="5400" b="1" dirty="0" smtClean="0">
                <a:latin typeface="+mn-ea"/>
              </a:rPr>
              <a:t>.</a:t>
            </a:r>
            <a:r>
              <a:rPr lang="zh-CN" altLang="zh-CN" sz="5400" b="1" dirty="0" smtClean="0">
                <a:latin typeface="+mn-ea"/>
              </a:rPr>
              <a:t>若</a:t>
            </a:r>
            <a:r>
              <a:rPr lang="zh-CN" altLang="zh-CN" sz="5400" b="1" dirty="0">
                <a:latin typeface="+mn-ea"/>
              </a:rPr>
              <a:t>某人从</a:t>
            </a:r>
            <a:r>
              <a:rPr lang="en-US" altLang="zh-CN" sz="5400" b="1" dirty="0">
                <a:latin typeface="+mn-ea"/>
              </a:rPr>
              <a:t>M</a:t>
            </a:r>
            <a:r>
              <a:rPr lang="zh-CN" altLang="zh-CN" sz="5400" b="1" dirty="0">
                <a:latin typeface="+mn-ea"/>
              </a:rPr>
              <a:t>点出发，依次向正东、 正南、正西和正北方向分别前进</a:t>
            </a:r>
            <a:r>
              <a:rPr lang="en-US" altLang="zh-CN" sz="5400" b="1" dirty="0">
                <a:latin typeface="+mn-ea"/>
              </a:rPr>
              <a:t>200 km</a:t>
            </a:r>
            <a:r>
              <a:rPr lang="zh-CN" altLang="zh-CN" sz="5400" b="1" dirty="0">
                <a:latin typeface="+mn-ea"/>
              </a:rPr>
              <a:t>，则其最终位置</a:t>
            </a:r>
            <a:r>
              <a:rPr lang="zh-CN" altLang="en-US" sz="5400" b="1" dirty="0">
                <a:latin typeface="+mn-ea"/>
              </a:rPr>
              <a:t>（   ）</a:t>
            </a:r>
            <a:endParaRPr lang="en-US" altLang="zh-CN" sz="5400" b="1" dirty="0">
              <a:latin typeface="+mn-ea"/>
            </a:endParaRPr>
          </a:p>
        </p:txBody>
      </p:sp>
      <p:sp>
        <p:nvSpPr>
          <p:cNvPr id="16" name="矩形 15"/>
          <p:cNvSpPr/>
          <p:nvPr/>
        </p:nvSpPr>
        <p:spPr>
          <a:xfrm>
            <a:off x="6739562" y="3708000"/>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B</a:t>
            </a:r>
            <a:endParaRPr lang="zh-CN" altLang="en-US" sz="4800" dirty="0"/>
          </a:p>
        </p:txBody>
      </p:sp>
      <p:sp>
        <p:nvSpPr>
          <p:cNvPr id="17" name="矩形 16"/>
          <p:cNvSpPr/>
          <p:nvPr/>
        </p:nvSpPr>
        <p:spPr>
          <a:xfrm>
            <a:off x="1385651" y="7594019"/>
            <a:ext cx="20126202" cy="4708981"/>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本题</a:t>
            </a:r>
            <a:r>
              <a:rPr lang="zh-CN" altLang="zh-CN" sz="5400" b="1" dirty="0">
                <a:solidFill>
                  <a:srgbClr val="2A5CAA"/>
                </a:solidFill>
                <a:latin typeface="楷体" panose="02010609060101010101" pitchFamily="49" charset="-122"/>
                <a:ea typeface="楷体" panose="02010609060101010101" pitchFamily="49" charset="-122"/>
              </a:rPr>
              <a:t>考查经纬网图中距离的估算。在纬线上，经度相差</a:t>
            </a:r>
            <a:r>
              <a:rPr lang="en-US" altLang="zh-CN" sz="5400" b="1" dirty="0">
                <a:solidFill>
                  <a:srgbClr val="2A5CAA"/>
                </a:solidFill>
                <a:latin typeface="楷体" panose="02010609060101010101" pitchFamily="49" charset="-122"/>
                <a:ea typeface="楷体" panose="02010609060101010101" pitchFamily="49" charset="-122"/>
              </a:rPr>
              <a:t>1</a:t>
            </a:r>
            <a:r>
              <a:rPr lang="zh-CN" altLang="zh-CN" sz="5400" b="1" dirty="0">
                <a:solidFill>
                  <a:srgbClr val="2A5CAA"/>
                </a:solidFill>
                <a:latin typeface="楷体" panose="02010609060101010101" pitchFamily="49" charset="-122"/>
                <a:ea typeface="楷体" panose="02010609060101010101" pitchFamily="49" charset="-122"/>
              </a:rPr>
              <a:t>°的实际弧长由低纬向高纬递减，在经线上，纬度相差</a:t>
            </a:r>
            <a:r>
              <a:rPr lang="en-US" altLang="zh-CN" sz="5400" b="1" dirty="0">
                <a:solidFill>
                  <a:srgbClr val="2A5CAA"/>
                </a:solidFill>
                <a:latin typeface="楷体" panose="02010609060101010101" pitchFamily="49" charset="-122"/>
                <a:ea typeface="楷体" panose="02010609060101010101" pitchFamily="49" charset="-122"/>
              </a:rPr>
              <a:t>1</a:t>
            </a:r>
            <a:r>
              <a:rPr lang="zh-CN" altLang="zh-CN" sz="5400" b="1" dirty="0">
                <a:solidFill>
                  <a:srgbClr val="2A5CAA"/>
                </a:solidFill>
                <a:latin typeface="楷体" panose="02010609060101010101" pitchFamily="49" charset="-122"/>
                <a:ea typeface="楷体" panose="02010609060101010101" pitchFamily="49" charset="-122"/>
              </a:rPr>
              <a:t>°的实际弧长处处相等。所以，某人在经线上走过纬度数相等，但在纬线上走过的经度数向正东的大于向正西的。由此可知最终位置在</a:t>
            </a:r>
            <a:r>
              <a:rPr lang="en-US" altLang="zh-CN" sz="5400" b="1" dirty="0">
                <a:solidFill>
                  <a:srgbClr val="2A5CAA"/>
                </a:solidFill>
                <a:latin typeface="楷体" panose="02010609060101010101" pitchFamily="49" charset="-122"/>
                <a:ea typeface="楷体" panose="02010609060101010101" pitchFamily="49" charset="-122"/>
              </a:rPr>
              <a:t>M</a:t>
            </a:r>
            <a:r>
              <a:rPr lang="zh-CN" altLang="zh-CN" sz="5400" b="1" dirty="0">
                <a:solidFill>
                  <a:srgbClr val="2A5CAA"/>
                </a:solidFill>
                <a:latin typeface="楷体" panose="02010609060101010101" pitchFamily="49" charset="-122"/>
                <a:ea typeface="楷体" panose="02010609060101010101" pitchFamily="49" charset="-122"/>
              </a:rPr>
              <a:t>点的正东方向，故</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项正确</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5650" y="1782523"/>
            <a:ext cx="7559999" cy="558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6397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693000"/>
            <a:ext cx="21578607" cy="1089523"/>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zh-CN" altLang="zh-CN" sz="5400" b="1" dirty="0" smtClean="0">
                <a:latin typeface="+mn-ea"/>
              </a:rPr>
              <a:t>读</a:t>
            </a:r>
            <a:r>
              <a:rPr lang="zh-CN" altLang="zh-CN" sz="5400" b="1" dirty="0">
                <a:latin typeface="+mn-ea"/>
              </a:rPr>
              <a:t>地球表面某区域的经纬网图，完成</a:t>
            </a:r>
            <a:r>
              <a:rPr lang="en-US" altLang="zh-CN" sz="5400" b="1" dirty="0" smtClean="0">
                <a:latin typeface="+mn-ea"/>
              </a:rPr>
              <a:t>3</a:t>
            </a:r>
            <a:r>
              <a:rPr lang="zh-CN" altLang="en-US" sz="5400" b="1" dirty="0" smtClean="0">
                <a:latin typeface="+mn-ea"/>
              </a:rPr>
              <a:t>～</a:t>
            </a:r>
            <a:r>
              <a:rPr lang="en-US" altLang="zh-CN" sz="5400" b="1" dirty="0" smtClean="0">
                <a:latin typeface="+mn-ea"/>
              </a:rPr>
              <a:t>6</a:t>
            </a:r>
            <a:r>
              <a:rPr lang="zh-CN" altLang="zh-CN" sz="5400" b="1" dirty="0">
                <a:latin typeface="+mn-ea"/>
              </a:rPr>
              <a:t>题。</a:t>
            </a:r>
          </a:p>
        </p:txBody>
      </p:sp>
      <p:sp>
        <p:nvSpPr>
          <p:cNvPr id="14" name="TextBox 1"/>
          <p:cNvSpPr txBox="1"/>
          <p:nvPr/>
        </p:nvSpPr>
        <p:spPr>
          <a:xfrm>
            <a:off x="1290396" y="2763000"/>
            <a:ext cx="12515253" cy="1954311"/>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A.4444 km		B.3333 km</a:t>
            </a:r>
          </a:p>
          <a:p>
            <a:r>
              <a:rPr lang="en-US" altLang="zh-CN" dirty="0" smtClean="0"/>
              <a:t>C.2222 km		D.1823 km</a:t>
            </a:r>
            <a:endParaRPr lang="zh-CN" altLang="zh-CN" dirty="0"/>
          </a:p>
        </p:txBody>
      </p:sp>
      <p:sp>
        <p:nvSpPr>
          <p:cNvPr id="15" name="TextBox 1"/>
          <p:cNvSpPr txBox="1"/>
          <p:nvPr/>
        </p:nvSpPr>
        <p:spPr>
          <a:xfrm>
            <a:off x="1442798" y="1683000"/>
            <a:ext cx="12137851"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4</a:t>
            </a:r>
            <a:r>
              <a:rPr lang="en-US" altLang="zh-CN" sz="5400" b="1" dirty="0" smtClean="0">
                <a:latin typeface="+mn-ea"/>
              </a:rPr>
              <a:t>.M</a:t>
            </a:r>
            <a:r>
              <a:rPr lang="zh-CN" altLang="zh-CN" sz="5400" b="1" dirty="0">
                <a:latin typeface="+mn-ea"/>
              </a:rPr>
              <a:t>和</a:t>
            </a:r>
            <a:r>
              <a:rPr lang="en-US" altLang="zh-CN" sz="5400" b="1" dirty="0">
                <a:latin typeface="+mn-ea"/>
              </a:rPr>
              <a:t>N</a:t>
            </a:r>
            <a:r>
              <a:rPr lang="zh-CN" altLang="zh-CN" sz="5400" b="1" dirty="0">
                <a:latin typeface="+mn-ea"/>
              </a:rPr>
              <a:t>两点的实地距离约是</a:t>
            </a:r>
            <a:r>
              <a:rPr lang="zh-CN" altLang="en-US" sz="5400" b="1" dirty="0">
                <a:latin typeface="+mn-ea"/>
              </a:rPr>
              <a:t>（   ）</a:t>
            </a:r>
            <a:endParaRPr lang="en-US" altLang="zh-CN" sz="5400" b="1" dirty="0">
              <a:latin typeface="+mn-ea"/>
            </a:endParaRPr>
          </a:p>
        </p:txBody>
      </p:sp>
      <p:sp>
        <p:nvSpPr>
          <p:cNvPr id="16" name="矩形 15"/>
          <p:cNvSpPr/>
          <p:nvPr/>
        </p:nvSpPr>
        <p:spPr>
          <a:xfrm>
            <a:off x="10790650" y="1770753"/>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C</a:t>
            </a:r>
            <a:endParaRPr lang="zh-CN" altLang="en-US" sz="4800" dirty="0"/>
          </a:p>
        </p:txBody>
      </p:sp>
      <p:sp>
        <p:nvSpPr>
          <p:cNvPr id="17" name="矩形 16"/>
          <p:cNvSpPr/>
          <p:nvPr/>
        </p:nvSpPr>
        <p:spPr>
          <a:xfrm>
            <a:off x="1385651" y="7594019"/>
            <a:ext cx="20126202" cy="2934265"/>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en-US" altLang="zh-CN" sz="5400" b="1" dirty="0" smtClean="0">
                <a:solidFill>
                  <a:srgbClr val="2A5CAA"/>
                </a:solidFill>
                <a:latin typeface="楷体" panose="02010609060101010101" pitchFamily="49" charset="-122"/>
                <a:ea typeface="楷体" panose="02010609060101010101" pitchFamily="49" charset="-122"/>
              </a:rPr>
              <a:t>M</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两点均位于</a:t>
            </a:r>
            <a:r>
              <a:rPr lang="en-US" altLang="zh-CN" sz="5400" b="1" dirty="0">
                <a:solidFill>
                  <a:srgbClr val="2A5CAA"/>
                </a:solidFill>
                <a:latin typeface="楷体" panose="02010609060101010101" pitchFamily="49" charset="-122"/>
                <a:ea typeface="楷体" panose="02010609060101010101" pitchFamily="49" charset="-122"/>
              </a:rPr>
              <a:t>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纬线上，经度相差</a:t>
            </a:r>
            <a:r>
              <a:rPr lang="en-US" altLang="zh-CN" sz="5400" b="1" dirty="0">
                <a:solidFill>
                  <a:srgbClr val="2A5CAA"/>
                </a:solidFill>
                <a:latin typeface="楷体" panose="02010609060101010101" pitchFamily="49" charset="-122"/>
                <a:ea typeface="楷体" panose="02010609060101010101" pitchFamily="49" charset="-122"/>
              </a:rPr>
              <a:t>40</a:t>
            </a:r>
            <a:r>
              <a:rPr lang="zh-CN" altLang="zh-CN" sz="5400" b="1" dirty="0">
                <a:solidFill>
                  <a:srgbClr val="2A5CAA"/>
                </a:solidFill>
                <a:latin typeface="楷体" panose="02010609060101010101" pitchFamily="49" charset="-122"/>
                <a:ea typeface="楷体" panose="02010609060101010101" pitchFamily="49" charset="-122"/>
              </a:rPr>
              <a:t>°，因此根据公式可计算两地的实地距离约为</a:t>
            </a:r>
            <a:r>
              <a:rPr lang="en-US" altLang="zh-CN" sz="5400" b="1" dirty="0">
                <a:solidFill>
                  <a:srgbClr val="2A5CAA"/>
                </a:solidFill>
                <a:latin typeface="楷体" panose="02010609060101010101" pitchFamily="49" charset="-122"/>
                <a:ea typeface="楷体" panose="02010609060101010101" pitchFamily="49" charset="-122"/>
              </a:rPr>
              <a:t>111</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cos60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40=2220 km</a:t>
            </a:r>
            <a:r>
              <a:rPr lang="zh-CN" altLang="zh-CN" sz="5400" b="1" dirty="0">
                <a:solidFill>
                  <a:srgbClr val="2A5CAA"/>
                </a:solidFill>
                <a:latin typeface="楷体" panose="02010609060101010101" pitchFamily="49" charset="-122"/>
                <a:ea typeface="楷体" panose="02010609060101010101" pitchFamily="49" charset="-122"/>
              </a:rPr>
              <a:t>，与</a:t>
            </a:r>
            <a:r>
              <a:rPr lang="en-US" altLang="zh-CN" sz="5400" b="1" dirty="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项最接近，故</a:t>
            </a:r>
            <a:r>
              <a:rPr lang="en-US" altLang="zh-CN" sz="5400" b="1" dirty="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项正确</a:t>
            </a:r>
            <a:r>
              <a:rPr lang="zh-CN" altLang="zh-CN" sz="5400" dirty="0"/>
              <a:t>。</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5650" y="1782523"/>
            <a:ext cx="7559999" cy="558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892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693000"/>
            <a:ext cx="21578607" cy="1089523"/>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zh-CN" altLang="zh-CN" sz="5400" b="1" dirty="0" smtClean="0">
                <a:latin typeface="+mn-ea"/>
              </a:rPr>
              <a:t>读</a:t>
            </a:r>
            <a:r>
              <a:rPr lang="zh-CN" altLang="zh-CN" sz="5400" b="1" dirty="0">
                <a:latin typeface="+mn-ea"/>
              </a:rPr>
              <a:t>地球表面某区域的经纬网图，完成</a:t>
            </a:r>
            <a:r>
              <a:rPr lang="en-US" altLang="zh-CN" sz="5400" b="1" dirty="0" smtClean="0">
                <a:latin typeface="+mn-ea"/>
              </a:rPr>
              <a:t>3</a:t>
            </a:r>
            <a:r>
              <a:rPr lang="zh-CN" altLang="en-US" sz="5400" b="1" dirty="0" smtClean="0">
                <a:latin typeface="+mn-ea"/>
              </a:rPr>
              <a:t>～</a:t>
            </a:r>
            <a:r>
              <a:rPr lang="en-US" altLang="zh-CN" sz="5400" b="1" dirty="0" smtClean="0">
                <a:latin typeface="+mn-ea"/>
              </a:rPr>
              <a:t>6</a:t>
            </a:r>
            <a:r>
              <a:rPr lang="zh-CN" altLang="zh-CN" sz="5400" b="1" dirty="0">
                <a:latin typeface="+mn-ea"/>
              </a:rPr>
              <a:t>题。</a:t>
            </a:r>
          </a:p>
        </p:txBody>
      </p:sp>
      <p:sp>
        <p:nvSpPr>
          <p:cNvPr id="14" name="TextBox 1"/>
          <p:cNvSpPr txBox="1"/>
          <p:nvPr/>
        </p:nvSpPr>
        <p:spPr>
          <a:xfrm>
            <a:off x="1290396" y="3778689"/>
            <a:ext cx="12515253" cy="1954311"/>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一直向东</a:t>
            </a:r>
            <a:r>
              <a:rPr lang="en-US" altLang="zh-CN" dirty="0"/>
              <a:t>    B.</a:t>
            </a:r>
            <a:r>
              <a:rPr lang="zh-CN" altLang="zh-CN" dirty="0"/>
              <a:t>先东北再东南</a:t>
            </a:r>
            <a:r>
              <a:rPr lang="en-US" altLang="zh-CN" dirty="0"/>
              <a:t>    </a:t>
            </a:r>
            <a:endParaRPr lang="zh-CN" altLang="zh-CN" dirty="0"/>
          </a:p>
          <a:p>
            <a:r>
              <a:rPr lang="en-US" altLang="zh-CN" dirty="0"/>
              <a:t>C.</a:t>
            </a:r>
            <a:r>
              <a:rPr lang="zh-CN" altLang="zh-CN" dirty="0"/>
              <a:t>一直向西</a:t>
            </a:r>
            <a:r>
              <a:rPr lang="en-US" altLang="zh-CN" dirty="0"/>
              <a:t>    D.</a:t>
            </a:r>
            <a:r>
              <a:rPr lang="zh-CN" altLang="zh-CN" dirty="0"/>
              <a:t>先东南再</a:t>
            </a:r>
            <a:r>
              <a:rPr lang="zh-CN" altLang="zh-CN" dirty="0" smtClean="0"/>
              <a:t>东北</a:t>
            </a:r>
            <a:endParaRPr lang="zh-CN" altLang="zh-CN" dirty="0"/>
          </a:p>
        </p:txBody>
      </p:sp>
      <p:sp>
        <p:nvSpPr>
          <p:cNvPr id="15" name="TextBox 1"/>
          <p:cNvSpPr txBox="1"/>
          <p:nvPr/>
        </p:nvSpPr>
        <p:spPr>
          <a:xfrm>
            <a:off x="1442798" y="1683000"/>
            <a:ext cx="12137851" cy="2086719"/>
          </a:xfrm>
          <a:prstGeom prst="rect">
            <a:avLst/>
          </a:prstGeom>
          <a:noFill/>
        </p:spPr>
        <p:txBody>
          <a:bodyPr wrap="square" lIns="91433" tIns="45717" rIns="91433" bIns="45717" rtlCol="0">
            <a:spAutoFit/>
          </a:bodyPr>
          <a:lstStyle/>
          <a:p>
            <a:pPr>
              <a:lnSpc>
                <a:spcPct val="120000"/>
              </a:lnSpc>
            </a:pPr>
            <a:r>
              <a:rPr lang="en-US" altLang="zh-CN" sz="5400" b="1" dirty="0">
                <a:latin typeface="+mn-ea"/>
              </a:rPr>
              <a:t>5</a:t>
            </a:r>
            <a:r>
              <a:rPr lang="en-US" altLang="zh-CN" sz="5400" b="1" dirty="0" smtClean="0">
                <a:latin typeface="+mn-ea"/>
              </a:rPr>
              <a:t>.</a:t>
            </a:r>
            <a:r>
              <a:rPr lang="zh-CN" altLang="zh-CN" sz="5400" b="1" dirty="0" smtClean="0">
                <a:latin typeface="+mn-ea"/>
              </a:rPr>
              <a:t>若</a:t>
            </a:r>
            <a:r>
              <a:rPr lang="zh-CN" altLang="zh-CN" sz="5400" b="1" dirty="0">
                <a:latin typeface="+mn-ea"/>
              </a:rPr>
              <a:t>一架飞机从</a:t>
            </a:r>
            <a:r>
              <a:rPr lang="en-US" altLang="zh-CN" sz="5400" b="1" dirty="0">
                <a:latin typeface="+mn-ea"/>
              </a:rPr>
              <a:t>M</a:t>
            </a:r>
            <a:r>
              <a:rPr lang="zh-CN" altLang="zh-CN" sz="5400" b="1" dirty="0">
                <a:latin typeface="+mn-ea"/>
              </a:rPr>
              <a:t>点起飞，沿最短的航线到达</a:t>
            </a:r>
            <a:r>
              <a:rPr lang="en-US" altLang="zh-CN" sz="5400" b="1" dirty="0">
                <a:latin typeface="+mn-ea"/>
              </a:rPr>
              <a:t>N</a:t>
            </a:r>
            <a:r>
              <a:rPr lang="zh-CN" altLang="zh-CN" sz="5400" b="1" dirty="0">
                <a:latin typeface="+mn-ea"/>
              </a:rPr>
              <a:t>点，则飞机飞行的方向为</a:t>
            </a:r>
            <a:r>
              <a:rPr lang="zh-CN" altLang="en-US" sz="5400" b="1" dirty="0">
                <a:latin typeface="+mn-ea"/>
              </a:rPr>
              <a:t>（   ）</a:t>
            </a:r>
            <a:endParaRPr lang="en-US" altLang="zh-CN" sz="5400" b="1" dirty="0">
              <a:latin typeface="+mn-ea"/>
            </a:endParaRPr>
          </a:p>
        </p:txBody>
      </p:sp>
      <p:sp>
        <p:nvSpPr>
          <p:cNvPr id="16" name="矩形 15"/>
          <p:cNvSpPr/>
          <p:nvPr/>
        </p:nvSpPr>
        <p:spPr>
          <a:xfrm>
            <a:off x="12499562" y="2760753"/>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B</a:t>
            </a:r>
            <a:endParaRPr lang="zh-CN" altLang="en-US" sz="4800" dirty="0"/>
          </a:p>
        </p:txBody>
      </p:sp>
      <p:sp>
        <p:nvSpPr>
          <p:cNvPr id="17" name="矩形 16"/>
          <p:cNvSpPr/>
          <p:nvPr/>
        </p:nvSpPr>
        <p:spPr>
          <a:xfrm>
            <a:off x="1385651" y="7594019"/>
            <a:ext cx="20126202" cy="2814360"/>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本题</a:t>
            </a:r>
            <a:r>
              <a:rPr lang="zh-CN" altLang="zh-CN" sz="5400" b="1" dirty="0">
                <a:solidFill>
                  <a:srgbClr val="2A5CAA"/>
                </a:solidFill>
                <a:latin typeface="楷体" panose="02010609060101010101" pitchFamily="49" charset="-122"/>
                <a:ea typeface="楷体" panose="02010609060101010101" pitchFamily="49" charset="-122"/>
              </a:rPr>
              <a:t>考查最短航线的判断方法。</a:t>
            </a:r>
            <a:r>
              <a:rPr lang="en-US" altLang="zh-CN" sz="5400" b="1" dirty="0">
                <a:solidFill>
                  <a:srgbClr val="2A5CAA"/>
                </a:solidFill>
                <a:latin typeface="楷体" panose="02010609060101010101" pitchFamily="49" charset="-122"/>
                <a:ea typeface="楷体" panose="02010609060101010101" pitchFamily="49" charset="-122"/>
              </a:rPr>
              <a:t>M</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两地间的经度差小于</a:t>
            </a:r>
            <a:r>
              <a:rPr lang="en-US" altLang="zh-CN" sz="5400" b="1" dirty="0">
                <a:solidFill>
                  <a:srgbClr val="2A5CAA"/>
                </a:solidFill>
                <a:latin typeface="楷体" panose="02010609060101010101" pitchFamily="49" charset="-122"/>
                <a:ea typeface="楷体" panose="02010609060101010101" pitchFamily="49" charset="-122"/>
              </a:rPr>
              <a:t>180</a:t>
            </a:r>
            <a:r>
              <a:rPr lang="zh-CN" altLang="zh-CN" sz="5400" b="1" dirty="0">
                <a:solidFill>
                  <a:srgbClr val="2A5CAA"/>
                </a:solidFill>
                <a:latin typeface="楷体" panose="02010609060101010101" pitchFamily="49" charset="-122"/>
                <a:ea typeface="楷体" panose="02010609060101010101" pitchFamily="49" charset="-122"/>
              </a:rPr>
              <a:t>°，且位于北半球同一纬度，因此其最短飞行航线为先向东北再向东南，故</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项正确</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5650" y="1782523"/>
            <a:ext cx="7559999" cy="558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9003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693000"/>
            <a:ext cx="21578607" cy="1089523"/>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zh-CN" altLang="zh-CN" sz="5400" b="1" dirty="0" smtClean="0">
                <a:latin typeface="+mn-ea"/>
              </a:rPr>
              <a:t>读</a:t>
            </a:r>
            <a:r>
              <a:rPr lang="zh-CN" altLang="zh-CN" sz="5400" b="1" dirty="0">
                <a:latin typeface="+mn-ea"/>
              </a:rPr>
              <a:t>地球表面某区域的经纬网图，完成</a:t>
            </a:r>
            <a:r>
              <a:rPr lang="en-US" altLang="zh-CN" sz="5400" b="1" dirty="0" smtClean="0">
                <a:latin typeface="+mn-ea"/>
              </a:rPr>
              <a:t>3</a:t>
            </a:r>
            <a:r>
              <a:rPr lang="zh-CN" altLang="en-US" sz="5400" b="1" dirty="0" smtClean="0">
                <a:latin typeface="+mn-ea"/>
              </a:rPr>
              <a:t>～</a:t>
            </a:r>
            <a:r>
              <a:rPr lang="en-US" altLang="zh-CN" sz="5400" b="1" dirty="0" smtClean="0">
                <a:latin typeface="+mn-ea"/>
              </a:rPr>
              <a:t>6</a:t>
            </a:r>
            <a:r>
              <a:rPr lang="zh-CN" altLang="zh-CN" sz="5400" b="1" dirty="0">
                <a:latin typeface="+mn-ea"/>
              </a:rPr>
              <a:t>题。</a:t>
            </a:r>
          </a:p>
        </p:txBody>
      </p:sp>
      <p:sp>
        <p:nvSpPr>
          <p:cNvPr id="14" name="TextBox 1"/>
          <p:cNvSpPr txBox="1"/>
          <p:nvPr/>
        </p:nvSpPr>
        <p:spPr>
          <a:xfrm>
            <a:off x="1290396" y="3778689"/>
            <a:ext cx="12920254" cy="3948704"/>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.(60</a:t>
            </a:r>
            <a:r>
              <a:rPr lang="zh-CN" altLang="zh-CN" dirty="0"/>
              <a:t>°</a:t>
            </a:r>
            <a:r>
              <a:rPr lang="en-US" altLang="zh-CN" dirty="0"/>
              <a:t>N</a:t>
            </a:r>
            <a:r>
              <a:rPr lang="zh-CN" altLang="zh-CN" dirty="0"/>
              <a:t>，</a:t>
            </a:r>
            <a:r>
              <a:rPr lang="en-US" altLang="zh-CN" dirty="0"/>
              <a:t>80</a:t>
            </a:r>
            <a:r>
              <a:rPr lang="zh-CN" altLang="zh-CN" dirty="0"/>
              <a:t>°</a:t>
            </a:r>
            <a:r>
              <a:rPr lang="en-US" altLang="zh-CN" dirty="0"/>
              <a:t>E)    </a:t>
            </a:r>
            <a:endParaRPr lang="en-US" altLang="zh-CN" dirty="0" smtClean="0"/>
          </a:p>
          <a:p>
            <a:r>
              <a:rPr lang="en-US" altLang="zh-CN" dirty="0" smtClean="0"/>
              <a:t>B</a:t>
            </a:r>
            <a:r>
              <a:rPr lang="en-US" altLang="zh-CN" dirty="0"/>
              <a:t>.(60</a:t>
            </a:r>
            <a:r>
              <a:rPr lang="zh-CN" altLang="zh-CN" dirty="0"/>
              <a:t>°</a:t>
            </a:r>
            <a:r>
              <a:rPr lang="en-US" altLang="zh-CN" dirty="0"/>
              <a:t>S</a:t>
            </a:r>
            <a:r>
              <a:rPr lang="zh-CN" altLang="zh-CN" dirty="0"/>
              <a:t>，</a:t>
            </a:r>
            <a:r>
              <a:rPr lang="en-US" altLang="zh-CN" dirty="0"/>
              <a:t>100</a:t>
            </a:r>
            <a:r>
              <a:rPr lang="zh-CN" altLang="zh-CN" dirty="0"/>
              <a:t>°</a:t>
            </a:r>
            <a:r>
              <a:rPr lang="en-US" altLang="zh-CN" dirty="0"/>
              <a:t>E)    </a:t>
            </a:r>
            <a:endParaRPr lang="en-US" altLang="zh-CN" dirty="0" smtClean="0"/>
          </a:p>
          <a:p>
            <a:r>
              <a:rPr lang="en-US" altLang="zh-CN" dirty="0" smtClean="0"/>
              <a:t>C</a:t>
            </a:r>
            <a:r>
              <a:rPr lang="en-US" altLang="zh-CN" dirty="0"/>
              <a:t>.(30</a:t>
            </a:r>
            <a:r>
              <a:rPr lang="zh-CN" altLang="zh-CN" dirty="0"/>
              <a:t>°</a:t>
            </a:r>
            <a:r>
              <a:rPr lang="en-US" altLang="zh-CN" dirty="0"/>
              <a:t>S</a:t>
            </a:r>
            <a:r>
              <a:rPr lang="zh-CN" altLang="zh-CN" dirty="0"/>
              <a:t>，</a:t>
            </a:r>
            <a:r>
              <a:rPr lang="en-US" altLang="zh-CN" dirty="0"/>
              <a:t>100</a:t>
            </a:r>
            <a:r>
              <a:rPr lang="zh-CN" altLang="zh-CN" dirty="0"/>
              <a:t>°</a:t>
            </a:r>
            <a:r>
              <a:rPr lang="en-US" altLang="zh-CN" dirty="0"/>
              <a:t>E)    </a:t>
            </a:r>
            <a:endParaRPr lang="en-US" altLang="zh-CN" dirty="0" smtClean="0"/>
          </a:p>
          <a:p>
            <a:r>
              <a:rPr lang="en-US" altLang="zh-CN" dirty="0" smtClean="0"/>
              <a:t>D</a:t>
            </a:r>
            <a:r>
              <a:rPr lang="en-US" altLang="zh-CN" dirty="0"/>
              <a:t>.(60</a:t>
            </a:r>
            <a:r>
              <a:rPr lang="zh-CN" altLang="zh-CN" dirty="0"/>
              <a:t>°</a:t>
            </a:r>
            <a:r>
              <a:rPr lang="en-US" altLang="zh-CN" dirty="0"/>
              <a:t>S</a:t>
            </a:r>
            <a:r>
              <a:rPr lang="zh-CN" altLang="zh-CN" dirty="0"/>
              <a:t>，</a:t>
            </a:r>
            <a:r>
              <a:rPr lang="en-US" altLang="zh-CN" dirty="0"/>
              <a:t>80</a:t>
            </a:r>
            <a:r>
              <a:rPr lang="zh-CN" altLang="zh-CN" dirty="0"/>
              <a:t>°</a:t>
            </a:r>
            <a:r>
              <a:rPr lang="en-US" altLang="zh-CN" dirty="0"/>
              <a:t>W</a:t>
            </a:r>
            <a:r>
              <a:rPr lang="en-US" altLang="zh-CN" dirty="0" smtClean="0"/>
              <a:t>)</a:t>
            </a:r>
            <a:endParaRPr lang="zh-CN" altLang="zh-CN" dirty="0"/>
          </a:p>
        </p:txBody>
      </p:sp>
      <p:sp>
        <p:nvSpPr>
          <p:cNvPr id="15" name="TextBox 1"/>
          <p:cNvSpPr txBox="1"/>
          <p:nvPr/>
        </p:nvSpPr>
        <p:spPr>
          <a:xfrm>
            <a:off x="1442798" y="1683000"/>
            <a:ext cx="12137851" cy="2086719"/>
          </a:xfrm>
          <a:prstGeom prst="rect">
            <a:avLst/>
          </a:prstGeom>
          <a:noFill/>
        </p:spPr>
        <p:txBody>
          <a:bodyPr wrap="square" lIns="91433" tIns="45717" rIns="91433" bIns="45717" rtlCol="0">
            <a:spAutoFit/>
          </a:bodyPr>
          <a:lstStyle/>
          <a:p>
            <a:pPr>
              <a:lnSpc>
                <a:spcPct val="120000"/>
              </a:lnSpc>
            </a:pPr>
            <a:r>
              <a:rPr lang="en-US" altLang="zh-CN" sz="5400" b="1" dirty="0" smtClean="0">
                <a:latin typeface="+mn-ea"/>
              </a:rPr>
              <a:t>6.</a:t>
            </a:r>
            <a:r>
              <a:rPr lang="zh-CN" altLang="zh-CN" sz="5400" b="1" dirty="0" smtClean="0">
                <a:latin typeface="+mn-ea"/>
              </a:rPr>
              <a:t>与</a:t>
            </a:r>
            <a:r>
              <a:rPr lang="en-US" altLang="zh-CN" sz="5400" b="1" dirty="0">
                <a:latin typeface="+mn-ea"/>
              </a:rPr>
              <a:t>M</a:t>
            </a:r>
            <a:r>
              <a:rPr lang="zh-CN" altLang="zh-CN" sz="5400" b="1" dirty="0">
                <a:latin typeface="+mn-ea"/>
              </a:rPr>
              <a:t>点关于地心对称的点的坐标为</a:t>
            </a:r>
            <a:r>
              <a:rPr lang="zh-CN" altLang="en-US" sz="5400" b="1" dirty="0">
                <a:latin typeface="+mn-ea"/>
              </a:rPr>
              <a:t>（   ）</a:t>
            </a:r>
            <a:endParaRPr lang="en-US" altLang="zh-CN" sz="5400" b="1" dirty="0">
              <a:latin typeface="+mn-ea"/>
            </a:endParaRPr>
          </a:p>
        </p:txBody>
      </p:sp>
      <p:sp>
        <p:nvSpPr>
          <p:cNvPr id="16" name="矩形 15"/>
          <p:cNvSpPr/>
          <p:nvPr/>
        </p:nvSpPr>
        <p:spPr>
          <a:xfrm>
            <a:off x="2509562" y="2726227"/>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B</a:t>
            </a:r>
            <a:endParaRPr lang="zh-CN" altLang="en-US" sz="4800" dirty="0"/>
          </a:p>
        </p:txBody>
      </p:sp>
      <p:sp>
        <p:nvSpPr>
          <p:cNvPr id="17" name="矩形 16"/>
          <p:cNvSpPr/>
          <p:nvPr/>
        </p:nvSpPr>
        <p:spPr>
          <a:xfrm>
            <a:off x="1385651" y="8273640"/>
            <a:ext cx="20126202" cy="2814360"/>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本题</a:t>
            </a:r>
            <a:r>
              <a:rPr lang="zh-CN" altLang="zh-CN" sz="5400" b="1" dirty="0">
                <a:solidFill>
                  <a:srgbClr val="2A5CAA"/>
                </a:solidFill>
                <a:latin typeface="楷体" panose="02010609060101010101" pitchFamily="49" charset="-122"/>
                <a:ea typeface="楷体" panose="02010609060101010101" pitchFamily="49" charset="-122"/>
              </a:rPr>
              <a:t>考查对跖点的计算。关于地心对称的两点：经度相对，和为</a:t>
            </a:r>
            <a:r>
              <a:rPr lang="en-US" altLang="zh-CN" sz="5400" b="1" dirty="0">
                <a:solidFill>
                  <a:srgbClr val="2A5CAA"/>
                </a:solidFill>
                <a:latin typeface="楷体" panose="02010609060101010101" pitchFamily="49" charset="-122"/>
                <a:ea typeface="楷体" panose="02010609060101010101" pitchFamily="49" charset="-122"/>
              </a:rPr>
              <a:t>180</a:t>
            </a:r>
            <a:r>
              <a:rPr lang="zh-CN" altLang="zh-CN" sz="5400" b="1" dirty="0">
                <a:solidFill>
                  <a:srgbClr val="2A5CAA"/>
                </a:solidFill>
                <a:latin typeface="楷体" panose="02010609060101010101" pitchFamily="49" charset="-122"/>
                <a:ea typeface="楷体" panose="02010609060101010101" pitchFamily="49" charset="-122"/>
              </a:rPr>
              <a:t>°；纬度相反，数值相等。</a:t>
            </a:r>
            <a:r>
              <a:rPr lang="en-US" altLang="zh-CN" sz="5400" b="1" dirty="0">
                <a:solidFill>
                  <a:srgbClr val="2A5CAA"/>
                </a:solidFill>
                <a:latin typeface="楷体" panose="02010609060101010101" pitchFamily="49" charset="-122"/>
                <a:ea typeface="楷体" panose="02010609060101010101" pitchFamily="49" charset="-122"/>
              </a:rPr>
              <a:t>M</a:t>
            </a:r>
            <a:r>
              <a:rPr lang="zh-CN" altLang="zh-CN" sz="5400" b="1" dirty="0">
                <a:solidFill>
                  <a:srgbClr val="2A5CAA"/>
                </a:solidFill>
                <a:latin typeface="楷体" panose="02010609060101010101" pitchFamily="49" charset="-122"/>
                <a:ea typeface="楷体" panose="02010609060101010101" pitchFamily="49" charset="-122"/>
              </a:rPr>
              <a:t>的坐标为（</a:t>
            </a:r>
            <a:r>
              <a:rPr lang="en-US" altLang="zh-CN" sz="5400" b="1" dirty="0">
                <a:solidFill>
                  <a:srgbClr val="2A5CAA"/>
                </a:solidFill>
                <a:latin typeface="楷体" panose="02010609060101010101" pitchFamily="49" charset="-122"/>
                <a:ea typeface="楷体" panose="02010609060101010101" pitchFamily="49" charset="-122"/>
              </a:rPr>
              <a:t>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80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），因此对跖点的坐标为（</a:t>
            </a:r>
            <a:r>
              <a:rPr lang="en-US" altLang="zh-CN" sz="5400" b="1" dirty="0">
                <a:solidFill>
                  <a:srgbClr val="2A5CAA"/>
                </a:solidFill>
                <a:latin typeface="楷体" panose="02010609060101010101" pitchFamily="49" charset="-122"/>
                <a:ea typeface="楷体" panose="02010609060101010101" pitchFamily="49" charset="-122"/>
              </a:rPr>
              <a:t>60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S</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100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），故</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项正确</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5650" y="1782523"/>
            <a:ext cx="7559999" cy="558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17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650" y="1444070"/>
            <a:ext cx="20937749" cy="11398239"/>
          </a:xfrm>
          <a:prstGeom prst="rect">
            <a:avLst/>
          </a:prstGeom>
        </p:spPr>
      </p:pic>
      <p:sp>
        <p:nvSpPr>
          <p:cNvPr id="10" name="圆角矩形 9"/>
          <p:cNvSpPr/>
          <p:nvPr/>
        </p:nvSpPr>
        <p:spPr>
          <a:xfrm>
            <a:off x="7490069" y="571014"/>
            <a:ext cx="7166660" cy="864000"/>
          </a:xfrm>
          <a:prstGeom prst="roundRect">
            <a:avLst/>
          </a:prstGeom>
          <a:solidFill>
            <a:srgbClr val="EA5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黑体" panose="02010609060101010101" pitchFamily="49" charset="-122"/>
                <a:ea typeface="黑体" panose="02010609060101010101" pitchFamily="49" charset="-122"/>
              </a:rPr>
              <a:t>三、经纬网</a:t>
            </a:r>
          </a:p>
        </p:txBody>
      </p:sp>
      <p:pic>
        <p:nvPicPr>
          <p:cNvPr id="11" name="图片 10">
            <a:hlinkClick r:id="" action="ppaction://hlinkshowjump?jump=firs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grpSp>
        <p:nvGrpSpPr>
          <p:cNvPr id="27" name="组合 26"/>
          <p:cNvGrpSpPr/>
          <p:nvPr/>
        </p:nvGrpSpPr>
        <p:grpSpPr>
          <a:xfrm>
            <a:off x="10475650" y="4001641"/>
            <a:ext cx="1120744" cy="1117977"/>
            <a:chOff x="11587900" y="3213000"/>
            <a:chExt cx="1120744" cy="1117977"/>
          </a:xfrm>
        </p:grpSpPr>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0649" y="3213000"/>
              <a:ext cx="1107995" cy="1117977"/>
            </a:xfrm>
            <a:prstGeom prst="rect">
              <a:avLst/>
            </a:prstGeom>
          </p:spPr>
        </p:pic>
        <p:sp>
          <p:nvSpPr>
            <p:cNvPr id="40" name="文本框 39"/>
            <p:cNvSpPr txBox="1"/>
            <p:nvPr/>
          </p:nvSpPr>
          <p:spPr>
            <a:xfrm>
              <a:off x="11587900" y="3459359"/>
              <a:ext cx="1107996"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图示</a:t>
              </a:r>
            </a:p>
          </p:txBody>
        </p:sp>
      </p:grpSp>
      <p:grpSp>
        <p:nvGrpSpPr>
          <p:cNvPr id="41" name="组合 40"/>
          <p:cNvGrpSpPr/>
          <p:nvPr/>
        </p:nvGrpSpPr>
        <p:grpSpPr>
          <a:xfrm>
            <a:off x="10520650" y="6228000"/>
            <a:ext cx="1112766" cy="1117977"/>
            <a:chOff x="11626881" y="3213000"/>
            <a:chExt cx="1112766" cy="1117977"/>
          </a:xfrm>
        </p:grpSpPr>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652" y="3213000"/>
              <a:ext cx="1107995" cy="1117977"/>
            </a:xfrm>
            <a:prstGeom prst="rect">
              <a:avLst/>
            </a:prstGeom>
          </p:spPr>
        </p:pic>
        <p:sp>
          <p:nvSpPr>
            <p:cNvPr id="43" name="文本框 42"/>
            <p:cNvSpPr txBox="1"/>
            <p:nvPr/>
          </p:nvSpPr>
          <p:spPr>
            <a:xfrm>
              <a:off x="11626881" y="3438000"/>
              <a:ext cx="1034257" cy="646331"/>
            </a:xfrm>
            <a:prstGeom prst="rect">
              <a:avLst/>
            </a:prstGeom>
            <a:noFill/>
          </p:spPr>
          <p:txBody>
            <a:bodyPr wrap="none" rtlCol="0">
              <a:spAutoFit/>
            </a:bodyPr>
            <a:lstStyle/>
            <a:p>
              <a:r>
                <a:rPr lang="zh-CN" altLang="en-US" b="1" spc="-300" dirty="0">
                  <a:latin typeface="+mn-ea"/>
                </a:rPr>
                <a:t>实质</a:t>
              </a:r>
            </a:p>
          </p:txBody>
        </p:sp>
      </p:grpSp>
      <p:grpSp>
        <p:nvGrpSpPr>
          <p:cNvPr id="44" name="组合 43"/>
          <p:cNvGrpSpPr/>
          <p:nvPr/>
        </p:nvGrpSpPr>
        <p:grpSpPr>
          <a:xfrm>
            <a:off x="10519402" y="7675023"/>
            <a:ext cx="1107995" cy="1117977"/>
            <a:chOff x="11631652" y="3213000"/>
            <a:chExt cx="1107995" cy="1117977"/>
          </a:xfrm>
        </p:grpSpPr>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652" y="3213000"/>
              <a:ext cx="1107995" cy="1117977"/>
            </a:xfrm>
            <a:prstGeom prst="rect">
              <a:avLst/>
            </a:prstGeom>
          </p:spPr>
        </p:pic>
        <p:sp>
          <p:nvSpPr>
            <p:cNvPr id="46" name="文本框 45"/>
            <p:cNvSpPr txBox="1"/>
            <p:nvPr/>
          </p:nvSpPr>
          <p:spPr>
            <a:xfrm>
              <a:off x="11632900" y="3430977"/>
              <a:ext cx="1034257" cy="646331"/>
            </a:xfrm>
            <a:prstGeom prst="rect">
              <a:avLst/>
            </a:prstGeom>
            <a:noFill/>
          </p:spPr>
          <p:txBody>
            <a:bodyPr wrap="none" rtlCol="0">
              <a:spAutoFit/>
            </a:bodyPr>
            <a:lstStyle/>
            <a:p>
              <a:r>
                <a:rPr lang="zh-CN" altLang="en-US" b="1" spc="-300" dirty="0">
                  <a:latin typeface="+mn-ea"/>
                </a:rPr>
                <a:t>始线</a:t>
              </a:r>
            </a:p>
          </p:txBody>
        </p:sp>
      </p:grpSp>
      <p:grpSp>
        <p:nvGrpSpPr>
          <p:cNvPr id="47" name="组合 46"/>
          <p:cNvGrpSpPr/>
          <p:nvPr/>
        </p:nvGrpSpPr>
        <p:grpSpPr>
          <a:xfrm>
            <a:off x="10519402" y="8928000"/>
            <a:ext cx="1107995" cy="1117977"/>
            <a:chOff x="11631652" y="3213000"/>
            <a:chExt cx="1107995" cy="1117977"/>
          </a:xfrm>
        </p:grpSpPr>
        <p:pic>
          <p:nvPicPr>
            <p:cNvPr id="48" name="图片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652" y="3213000"/>
              <a:ext cx="1107995" cy="1117977"/>
            </a:xfrm>
            <a:prstGeom prst="rect">
              <a:avLst/>
            </a:prstGeom>
          </p:spPr>
        </p:pic>
        <p:sp>
          <p:nvSpPr>
            <p:cNvPr id="49" name="文本框 48"/>
            <p:cNvSpPr txBox="1"/>
            <p:nvPr/>
          </p:nvSpPr>
          <p:spPr>
            <a:xfrm>
              <a:off x="11675246" y="3483225"/>
              <a:ext cx="1034257" cy="646331"/>
            </a:xfrm>
            <a:prstGeom prst="rect">
              <a:avLst/>
            </a:prstGeom>
            <a:noFill/>
          </p:spPr>
          <p:txBody>
            <a:bodyPr wrap="none" rtlCol="0">
              <a:spAutoFit/>
            </a:bodyPr>
            <a:lstStyle/>
            <a:p>
              <a:r>
                <a:rPr lang="zh-CN" altLang="en-US" b="1" spc="-300" dirty="0">
                  <a:latin typeface="+mn-ea"/>
                </a:rPr>
                <a:t>划分</a:t>
              </a:r>
            </a:p>
          </p:txBody>
        </p:sp>
      </p:grpSp>
      <p:grpSp>
        <p:nvGrpSpPr>
          <p:cNvPr id="50" name="组合 49"/>
          <p:cNvGrpSpPr/>
          <p:nvPr/>
        </p:nvGrpSpPr>
        <p:grpSpPr>
          <a:xfrm>
            <a:off x="10519402" y="10278000"/>
            <a:ext cx="1107995" cy="1117977"/>
            <a:chOff x="11631652" y="3213000"/>
            <a:chExt cx="1107995" cy="1117977"/>
          </a:xfrm>
        </p:grpSpPr>
        <p:pic>
          <p:nvPicPr>
            <p:cNvPr id="51" name="图片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652" y="3213000"/>
              <a:ext cx="1107995" cy="1117977"/>
            </a:xfrm>
            <a:prstGeom prst="rect">
              <a:avLst/>
            </a:prstGeom>
          </p:spPr>
        </p:pic>
        <p:sp>
          <p:nvSpPr>
            <p:cNvPr id="52" name="文本框 51"/>
            <p:cNvSpPr txBox="1"/>
            <p:nvPr/>
          </p:nvSpPr>
          <p:spPr>
            <a:xfrm>
              <a:off x="11675246" y="3476202"/>
              <a:ext cx="1034257" cy="646331"/>
            </a:xfrm>
            <a:prstGeom prst="rect">
              <a:avLst/>
            </a:prstGeom>
            <a:noFill/>
          </p:spPr>
          <p:txBody>
            <a:bodyPr wrap="none" rtlCol="0">
              <a:spAutoFit/>
            </a:bodyPr>
            <a:lstStyle/>
            <a:p>
              <a:r>
                <a:rPr lang="zh-CN" altLang="en-US" b="1" spc="-300" dirty="0">
                  <a:latin typeface="+mn-ea"/>
                </a:rPr>
                <a:t>符号</a:t>
              </a:r>
            </a:p>
          </p:txBody>
        </p:sp>
      </p:grpSp>
      <p:grpSp>
        <p:nvGrpSpPr>
          <p:cNvPr id="53" name="组合 52"/>
          <p:cNvGrpSpPr/>
          <p:nvPr/>
        </p:nvGrpSpPr>
        <p:grpSpPr>
          <a:xfrm>
            <a:off x="10519402" y="11635023"/>
            <a:ext cx="1198995" cy="1117977"/>
            <a:chOff x="11631652" y="3213000"/>
            <a:chExt cx="1198995" cy="1117977"/>
          </a:xfrm>
        </p:grpSpPr>
        <p:pic>
          <p:nvPicPr>
            <p:cNvPr id="54" name="图片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652" y="3213000"/>
              <a:ext cx="1107995" cy="1117977"/>
            </a:xfrm>
            <a:prstGeom prst="rect">
              <a:avLst/>
            </a:prstGeom>
          </p:spPr>
        </p:pic>
        <p:sp>
          <p:nvSpPr>
            <p:cNvPr id="55" name="文本框 54"/>
            <p:cNvSpPr txBox="1"/>
            <p:nvPr/>
          </p:nvSpPr>
          <p:spPr>
            <a:xfrm>
              <a:off x="11722651" y="3241870"/>
              <a:ext cx="1107996" cy="954107"/>
            </a:xfrm>
            <a:prstGeom prst="rect">
              <a:avLst/>
            </a:prstGeom>
            <a:noFill/>
          </p:spPr>
          <p:txBody>
            <a:bodyPr wrap="square" rtlCol="0">
              <a:spAutoFit/>
            </a:bodyPr>
            <a:lstStyle/>
            <a:p>
              <a:r>
                <a:rPr lang="zh-CN" altLang="en-US" sz="2800" b="1" spc="-300" dirty="0">
                  <a:latin typeface="+mn-ea"/>
                </a:rPr>
                <a:t>分布规律</a:t>
              </a:r>
            </a:p>
          </p:txBody>
        </p:sp>
      </p:grpSp>
      <p:sp>
        <p:nvSpPr>
          <p:cNvPr id="61" name="文本框 60"/>
          <p:cNvSpPr txBox="1"/>
          <p:nvPr/>
        </p:nvSpPr>
        <p:spPr>
          <a:xfrm>
            <a:off x="818031" y="6363000"/>
            <a:ext cx="9927619" cy="1200329"/>
          </a:xfrm>
          <a:prstGeom prst="rect">
            <a:avLst/>
          </a:prstGeom>
          <a:noFill/>
        </p:spPr>
        <p:txBody>
          <a:bodyPr wrap="square" rtlCol="0">
            <a:spAutoFit/>
          </a:bodyPr>
          <a:lstStyle/>
          <a:p>
            <a:r>
              <a:rPr lang="zh-CN" altLang="en-US" b="1" dirty="0">
                <a:latin typeface="+mn-ea"/>
              </a:rPr>
              <a:t>某地</a:t>
            </a:r>
            <a:r>
              <a:rPr lang="zh-CN" altLang="en-US" b="1" u="sng" dirty="0">
                <a:solidFill>
                  <a:srgbClr val="FF0000"/>
                </a:solidFill>
                <a:latin typeface="+mn-ea"/>
              </a:rPr>
              <a:t>经线</a:t>
            </a:r>
            <a:r>
              <a:rPr lang="zh-CN" altLang="en-US" b="1" dirty="0">
                <a:latin typeface="+mn-ea"/>
              </a:rPr>
              <a:t>平面与</a:t>
            </a:r>
            <a:r>
              <a:rPr lang="zh-CN" altLang="en-US" b="1" u="sng" dirty="0">
                <a:solidFill>
                  <a:srgbClr val="FF0000"/>
                </a:solidFill>
                <a:latin typeface="+mn-ea"/>
              </a:rPr>
              <a:t>本初子午线</a:t>
            </a:r>
            <a:r>
              <a:rPr lang="zh-CN" altLang="en-US" b="1" dirty="0">
                <a:latin typeface="+mn-ea"/>
              </a:rPr>
              <a:t>平面之间的</a:t>
            </a:r>
            <a:r>
              <a:rPr lang="zh-CN" altLang="en-US" b="1" dirty="0" smtClean="0">
                <a:latin typeface="+mn-ea"/>
              </a:rPr>
              <a:t>夹角</a:t>
            </a:r>
            <a:endParaRPr lang="en-US" altLang="zh-CN" b="1" dirty="0" smtClean="0">
              <a:latin typeface="+mn-ea"/>
            </a:endParaRPr>
          </a:p>
          <a:p>
            <a:r>
              <a:rPr lang="zh-CN" altLang="en-US" b="1" dirty="0" smtClean="0">
                <a:latin typeface="+mn-ea"/>
              </a:rPr>
              <a:t>（二面角）</a:t>
            </a:r>
            <a:endParaRPr lang="zh-CN" altLang="en-US" b="1" dirty="0">
              <a:latin typeface="+mn-ea"/>
            </a:endParaRPr>
          </a:p>
        </p:txBody>
      </p:sp>
      <p:sp>
        <p:nvSpPr>
          <p:cNvPr id="62" name="文本框 61"/>
          <p:cNvSpPr txBox="1"/>
          <p:nvPr/>
        </p:nvSpPr>
        <p:spPr>
          <a:xfrm>
            <a:off x="11629947" y="6149260"/>
            <a:ext cx="9869410" cy="1421928"/>
          </a:xfrm>
          <a:prstGeom prst="rect">
            <a:avLst/>
          </a:prstGeom>
          <a:noFill/>
        </p:spPr>
        <p:txBody>
          <a:bodyPr wrap="square" rtlCol="0">
            <a:spAutoFit/>
          </a:bodyPr>
          <a:lstStyle/>
          <a:p>
            <a:pPr>
              <a:lnSpc>
                <a:spcPct val="120000"/>
              </a:lnSpc>
            </a:pPr>
            <a:r>
              <a:rPr lang="zh-CN" altLang="en-US" b="1" spc="-300" dirty="0">
                <a:latin typeface="+mn-ea"/>
              </a:rPr>
              <a:t>地表某地到</a:t>
            </a:r>
            <a:r>
              <a:rPr lang="zh-CN" altLang="en-US" b="1" u="sng" spc="-300" dirty="0">
                <a:solidFill>
                  <a:srgbClr val="FF0000"/>
                </a:solidFill>
                <a:latin typeface="+mn-ea"/>
              </a:rPr>
              <a:t>球心</a:t>
            </a:r>
            <a:r>
              <a:rPr lang="zh-CN" altLang="en-US" b="1" spc="-300" dirty="0">
                <a:latin typeface="+mn-ea"/>
              </a:rPr>
              <a:t>的连线与</a:t>
            </a:r>
            <a:r>
              <a:rPr lang="zh-CN" altLang="en-US" b="1" u="sng" spc="-300" dirty="0">
                <a:solidFill>
                  <a:srgbClr val="FF0000"/>
                </a:solidFill>
                <a:latin typeface="+mn-ea"/>
              </a:rPr>
              <a:t>赤道</a:t>
            </a:r>
            <a:r>
              <a:rPr lang="zh-CN" altLang="en-US" b="1" spc="-300" dirty="0">
                <a:latin typeface="+mn-ea"/>
              </a:rPr>
              <a:t>平面的</a:t>
            </a:r>
            <a:r>
              <a:rPr lang="zh-CN" altLang="en-US" b="1" spc="-300" dirty="0" smtClean="0">
                <a:latin typeface="+mn-ea"/>
              </a:rPr>
              <a:t>夹角（线</a:t>
            </a:r>
            <a:r>
              <a:rPr lang="zh-CN" altLang="en-US" b="1" spc="-300" dirty="0">
                <a:latin typeface="+mn-ea"/>
              </a:rPr>
              <a:t>面</a:t>
            </a:r>
            <a:r>
              <a:rPr lang="zh-CN" altLang="en-US" b="1" spc="-300" dirty="0" smtClean="0">
                <a:latin typeface="+mn-ea"/>
              </a:rPr>
              <a:t>角），</a:t>
            </a:r>
            <a:r>
              <a:rPr lang="zh-CN" altLang="en-US" b="1" spc="-300" dirty="0">
                <a:latin typeface="+mn-ea"/>
              </a:rPr>
              <a:t>北半球某地的纬度等于在该地观察到的北极星的仰角</a:t>
            </a:r>
          </a:p>
        </p:txBody>
      </p:sp>
      <p:pic>
        <p:nvPicPr>
          <p:cNvPr id="67" name="图片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649" y="2522785"/>
            <a:ext cx="7760957" cy="3216886"/>
          </a:xfrm>
          <a:prstGeom prst="rect">
            <a:avLst/>
          </a:prstGeom>
        </p:spPr>
      </p:pic>
      <p:pic>
        <p:nvPicPr>
          <p:cNvPr id="73" name="图片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18642" y="2366604"/>
            <a:ext cx="7865092" cy="3449602"/>
          </a:xfrm>
          <a:prstGeom prst="rect">
            <a:avLst/>
          </a:prstGeom>
        </p:spPr>
      </p:pic>
      <p:grpSp>
        <p:nvGrpSpPr>
          <p:cNvPr id="75" name="组合 74"/>
          <p:cNvGrpSpPr/>
          <p:nvPr/>
        </p:nvGrpSpPr>
        <p:grpSpPr>
          <a:xfrm>
            <a:off x="1413630" y="1757805"/>
            <a:ext cx="9265146" cy="646331"/>
            <a:chOff x="2525881" y="1757805"/>
            <a:chExt cx="9265146" cy="646331"/>
          </a:xfrm>
        </p:grpSpPr>
        <p:pic>
          <p:nvPicPr>
            <p:cNvPr id="69" name="图片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5881" y="1813052"/>
              <a:ext cx="9265146" cy="535839"/>
            </a:xfrm>
            <a:prstGeom prst="rect">
              <a:avLst/>
            </a:prstGeom>
          </p:spPr>
        </p:pic>
        <p:sp>
          <p:nvSpPr>
            <p:cNvPr id="74" name="文本框 73"/>
            <p:cNvSpPr txBox="1"/>
            <p:nvPr/>
          </p:nvSpPr>
          <p:spPr>
            <a:xfrm>
              <a:off x="6604456" y="1757805"/>
              <a:ext cx="1107996"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经度</a:t>
              </a:r>
            </a:p>
          </p:txBody>
        </p:sp>
      </p:grpSp>
      <p:grpSp>
        <p:nvGrpSpPr>
          <p:cNvPr id="89" name="组合 88"/>
          <p:cNvGrpSpPr/>
          <p:nvPr/>
        </p:nvGrpSpPr>
        <p:grpSpPr>
          <a:xfrm>
            <a:off x="11641972" y="1766861"/>
            <a:ext cx="9265146" cy="646331"/>
            <a:chOff x="12754223" y="1766861"/>
            <a:chExt cx="9265146" cy="646331"/>
          </a:xfrm>
        </p:grpSpPr>
        <p:pic>
          <p:nvPicPr>
            <p:cNvPr id="71" name="图片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54223" y="1818188"/>
              <a:ext cx="9265146" cy="535839"/>
            </a:xfrm>
            <a:prstGeom prst="rect">
              <a:avLst/>
            </a:prstGeom>
          </p:spPr>
        </p:pic>
        <p:sp>
          <p:nvSpPr>
            <p:cNvPr id="76" name="文本框 75"/>
            <p:cNvSpPr txBox="1"/>
            <p:nvPr/>
          </p:nvSpPr>
          <p:spPr>
            <a:xfrm>
              <a:off x="17122905" y="1766861"/>
              <a:ext cx="1107996"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纬度</a:t>
              </a:r>
            </a:p>
          </p:txBody>
        </p:sp>
      </p:grpSp>
      <p:sp>
        <p:nvSpPr>
          <p:cNvPr id="77" name="文本框 76"/>
          <p:cNvSpPr txBox="1"/>
          <p:nvPr/>
        </p:nvSpPr>
        <p:spPr>
          <a:xfrm>
            <a:off x="678880" y="7848916"/>
            <a:ext cx="9927619" cy="646331"/>
          </a:xfrm>
          <a:prstGeom prst="rect">
            <a:avLst/>
          </a:prstGeom>
          <a:noFill/>
        </p:spPr>
        <p:txBody>
          <a:bodyPr wrap="square" rtlCol="0">
            <a:spAutoFit/>
          </a:bodyPr>
          <a:lstStyle/>
          <a:p>
            <a:pPr algn="ctr"/>
            <a:r>
              <a:rPr lang="zh-CN" altLang="en-US" b="1" u="sng" dirty="0" smtClean="0">
                <a:solidFill>
                  <a:srgbClr val="FF0000"/>
                </a:solidFill>
                <a:latin typeface="+mn-ea"/>
              </a:rPr>
              <a:t>本初子午线（即</a:t>
            </a:r>
            <a:r>
              <a:rPr lang="en-US" altLang="zh-CN" b="1" u="sng" dirty="0">
                <a:solidFill>
                  <a:srgbClr val="FF0000"/>
                </a:solidFill>
                <a:latin typeface="+mn-ea"/>
              </a:rPr>
              <a:t>0°</a:t>
            </a:r>
            <a:r>
              <a:rPr lang="zh-CN" altLang="en-US" b="1" u="sng" dirty="0" smtClean="0">
                <a:solidFill>
                  <a:srgbClr val="FF0000"/>
                </a:solidFill>
                <a:latin typeface="+mn-ea"/>
              </a:rPr>
              <a:t>经线）</a:t>
            </a:r>
            <a:endParaRPr lang="zh-CN" altLang="en-US" b="1" u="sng" dirty="0">
              <a:solidFill>
                <a:srgbClr val="FF0000"/>
              </a:solidFill>
              <a:latin typeface="+mn-ea"/>
            </a:endParaRPr>
          </a:p>
        </p:txBody>
      </p:sp>
      <p:sp>
        <p:nvSpPr>
          <p:cNvPr id="79" name="文本框 78"/>
          <p:cNvSpPr txBox="1"/>
          <p:nvPr/>
        </p:nvSpPr>
        <p:spPr>
          <a:xfrm>
            <a:off x="678880" y="10544931"/>
            <a:ext cx="9927619" cy="646331"/>
          </a:xfrm>
          <a:prstGeom prst="rect">
            <a:avLst/>
          </a:prstGeom>
          <a:noFill/>
        </p:spPr>
        <p:txBody>
          <a:bodyPr wrap="square" rtlCol="0">
            <a:spAutoFit/>
          </a:bodyPr>
          <a:lstStyle/>
          <a:p>
            <a:pPr algn="ctr"/>
            <a:r>
              <a:rPr lang="zh-CN" altLang="en-US" b="1" dirty="0">
                <a:latin typeface="+mn-ea"/>
              </a:rPr>
              <a:t>东经用</a:t>
            </a:r>
            <a:r>
              <a:rPr lang="en-US" altLang="zh-CN" b="1" dirty="0">
                <a:latin typeface="+mn-ea"/>
              </a:rPr>
              <a:t>E</a:t>
            </a:r>
            <a:r>
              <a:rPr lang="zh-CN" altLang="en-US" b="1" dirty="0">
                <a:latin typeface="+mn-ea"/>
              </a:rPr>
              <a:t>表示，西经用</a:t>
            </a:r>
            <a:r>
              <a:rPr lang="en-US" altLang="zh-CN" b="1" dirty="0">
                <a:latin typeface="+mn-ea"/>
              </a:rPr>
              <a:t>W</a:t>
            </a:r>
            <a:r>
              <a:rPr lang="zh-CN" altLang="en-US" b="1" dirty="0">
                <a:latin typeface="+mn-ea"/>
              </a:rPr>
              <a:t>表示</a:t>
            </a:r>
          </a:p>
        </p:txBody>
      </p:sp>
      <p:sp>
        <p:nvSpPr>
          <p:cNvPr id="80" name="文本框 79"/>
          <p:cNvSpPr txBox="1"/>
          <p:nvPr/>
        </p:nvSpPr>
        <p:spPr>
          <a:xfrm>
            <a:off x="678880" y="11857370"/>
            <a:ext cx="9927619" cy="646331"/>
          </a:xfrm>
          <a:prstGeom prst="rect">
            <a:avLst/>
          </a:prstGeom>
          <a:noFill/>
        </p:spPr>
        <p:txBody>
          <a:bodyPr wrap="square" rtlCol="0">
            <a:spAutoFit/>
          </a:bodyPr>
          <a:lstStyle/>
          <a:p>
            <a:pPr algn="ctr"/>
            <a:r>
              <a:rPr lang="zh-CN" altLang="en-US" b="1" dirty="0">
                <a:latin typeface="+mn-ea"/>
              </a:rPr>
              <a:t>东经的度数越向东</a:t>
            </a:r>
            <a:r>
              <a:rPr lang="zh-CN" altLang="en-US" b="1" u="sng" dirty="0">
                <a:solidFill>
                  <a:srgbClr val="FF0000"/>
                </a:solidFill>
                <a:latin typeface="+mn-ea"/>
              </a:rPr>
              <a:t>愈大</a:t>
            </a:r>
            <a:r>
              <a:rPr lang="zh-CN" altLang="en-US" b="1" dirty="0">
                <a:latin typeface="+mn-ea"/>
              </a:rPr>
              <a:t>，西经的度数越向西</a:t>
            </a:r>
            <a:r>
              <a:rPr lang="zh-CN" altLang="en-US" b="1" u="sng" dirty="0">
                <a:solidFill>
                  <a:srgbClr val="FF0000"/>
                </a:solidFill>
                <a:latin typeface="+mn-ea"/>
              </a:rPr>
              <a:t>愈大</a:t>
            </a:r>
          </a:p>
        </p:txBody>
      </p:sp>
      <p:sp>
        <p:nvSpPr>
          <p:cNvPr id="81" name="文本框 80"/>
          <p:cNvSpPr txBox="1"/>
          <p:nvPr/>
        </p:nvSpPr>
        <p:spPr>
          <a:xfrm>
            <a:off x="11629947" y="7893225"/>
            <a:ext cx="9869410" cy="646331"/>
          </a:xfrm>
          <a:prstGeom prst="rect">
            <a:avLst/>
          </a:prstGeom>
          <a:noFill/>
        </p:spPr>
        <p:txBody>
          <a:bodyPr wrap="square" rtlCol="0">
            <a:spAutoFit/>
          </a:bodyPr>
          <a:lstStyle/>
          <a:p>
            <a:pPr algn="ctr"/>
            <a:r>
              <a:rPr lang="zh-CN" altLang="en-US" b="1" u="sng" dirty="0" smtClean="0">
                <a:solidFill>
                  <a:srgbClr val="FF0000"/>
                </a:solidFill>
                <a:latin typeface="+mn-ea"/>
              </a:rPr>
              <a:t>赤道（即</a:t>
            </a:r>
            <a:r>
              <a:rPr lang="en-US" altLang="zh-CN" b="1" u="sng" dirty="0">
                <a:solidFill>
                  <a:srgbClr val="FF0000"/>
                </a:solidFill>
                <a:latin typeface="+mn-ea"/>
              </a:rPr>
              <a:t>0°</a:t>
            </a:r>
            <a:r>
              <a:rPr lang="zh-CN" altLang="en-US" b="1" u="sng" dirty="0" smtClean="0">
                <a:solidFill>
                  <a:srgbClr val="FF0000"/>
                </a:solidFill>
                <a:latin typeface="+mn-ea"/>
              </a:rPr>
              <a:t>纬线）</a:t>
            </a:r>
            <a:endParaRPr lang="zh-CN" altLang="en-US" b="1" u="sng" dirty="0">
              <a:solidFill>
                <a:srgbClr val="FF0000"/>
              </a:solidFill>
              <a:latin typeface="+mn-ea"/>
            </a:endParaRPr>
          </a:p>
        </p:txBody>
      </p:sp>
      <p:sp>
        <p:nvSpPr>
          <p:cNvPr id="85" name="文本框 84"/>
          <p:cNvSpPr txBox="1"/>
          <p:nvPr/>
        </p:nvSpPr>
        <p:spPr>
          <a:xfrm>
            <a:off x="678399" y="8883000"/>
            <a:ext cx="9869410" cy="1421928"/>
          </a:xfrm>
          <a:prstGeom prst="rect">
            <a:avLst/>
          </a:prstGeom>
          <a:noFill/>
        </p:spPr>
        <p:txBody>
          <a:bodyPr wrap="square" rtlCol="0">
            <a:spAutoFit/>
          </a:bodyPr>
          <a:lstStyle/>
          <a:p>
            <a:pPr algn="ctr">
              <a:lnSpc>
                <a:spcPct val="120000"/>
              </a:lnSpc>
            </a:pPr>
            <a:r>
              <a:rPr lang="zh-CN" altLang="en-US" b="1" dirty="0">
                <a:latin typeface="+mn-ea"/>
              </a:rPr>
              <a:t>从本初子午线向东、西各分</a:t>
            </a:r>
            <a:r>
              <a:rPr lang="en-US" altLang="zh-CN" b="1" dirty="0">
                <a:latin typeface="+mn-ea"/>
              </a:rPr>
              <a:t>180°</a:t>
            </a:r>
            <a:r>
              <a:rPr lang="zh-CN" altLang="en-US" b="1" dirty="0">
                <a:latin typeface="+mn-ea"/>
              </a:rPr>
              <a:t>；</a:t>
            </a:r>
            <a:endParaRPr lang="en-US" altLang="zh-CN" b="1" dirty="0">
              <a:latin typeface="+mn-ea"/>
            </a:endParaRPr>
          </a:p>
          <a:p>
            <a:pPr algn="ctr">
              <a:lnSpc>
                <a:spcPct val="120000"/>
              </a:lnSpc>
            </a:pPr>
            <a:r>
              <a:rPr lang="en-US" altLang="zh-CN" b="1" dirty="0">
                <a:latin typeface="+mn-ea"/>
              </a:rPr>
              <a:t>0°</a:t>
            </a:r>
            <a:r>
              <a:rPr lang="zh-CN" altLang="en-US" b="1" dirty="0">
                <a:latin typeface="+mn-ea"/>
              </a:rPr>
              <a:t>经线以东为东经，</a:t>
            </a:r>
            <a:r>
              <a:rPr lang="en-US" altLang="zh-CN" b="1" dirty="0">
                <a:latin typeface="+mn-ea"/>
              </a:rPr>
              <a:t> 0°</a:t>
            </a:r>
            <a:r>
              <a:rPr lang="zh-CN" altLang="en-US" b="1" dirty="0">
                <a:latin typeface="+mn-ea"/>
              </a:rPr>
              <a:t>经线以西为西经</a:t>
            </a:r>
          </a:p>
        </p:txBody>
      </p:sp>
      <p:sp>
        <p:nvSpPr>
          <p:cNvPr id="86" name="文本框 85"/>
          <p:cNvSpPr txBox="1"/>
          <p:nvPr/>
        </p:nvSpPr>
        <p:spPr>
          <a:xfrm>
            <a:off x="11649204" y="8883000"/>
            <a:ext cx="9869410" cy="1421928"/>
          </a:xfrm>
          <a:prstGeom prst="rect">
            <a:avLst/>
          </a:prstGeom>
          <a:noFill/>
        </p:spPr>
        <p:txBody>
          <a:bodyPr wrap="square" rtlCol="0">
            <a:spAutoFit/>
          </a:bodyPr>
          <a:lstStyle/>
          <a:p>
            <a:pPr algn="ctr">
              <a:lnSpc>
                <a:spcPct val="120000"/>
              </a:lnSpc>
            </a:pPr>
            <a:r>
              <a:rPr lang="zh-CN" altLang="en-US" b="1" dirty="0">
                <a:latin typeface="+mn-ea"/>
              </a:rPr>
              <a:t>从赤道向南、北各分</a:t>
            </a:r>
            <a:r>
              <a:rPr lang="en-US" altLang="zh-CN" b="1" dirty="0">
                <a:latin typeface="+mn-ea"/>
              </a:rPr>
              <a:t>90°</a:t>
            </a:r>
            <a:r>
              <a:rPr lang="zh-CN" altLang="en-US" b="1" dirty="0">
                <a:latin typeface="+mn-ea"/>
              </a:rPr>
              <a:t>；</a:t>
            </a:r>
            <a:endParaRPr lang="en-US" altLang="zh-CN" b="1" dirty="0">
              <a:latin typeface="+mn-ea"/>
            </a:endParaRPr>
          </a:p>
          <a:p>
            <a:pPr algn="ctr">
              <a:lnSpc>
                <a:spcPct val="120000"/>
              </a:lnSpc>
            </a:pPr>
            <a:r>
              <a:rPr lang="zh-CN" altLang="en-US" b="1" dirty="0">
                <a:latin typeface="+mn-ea"/>
              </a:rPr>
              <a:t>赤道以北为北纬，赤道以南为南纬</a:t>
            </a:r>
          </a:p>
        </p:txBody>
      </p:sp>
      <p:sp>
        <p:nvSpPr>
          <p:cNvPr id="87" name="文本框 86"/>
          <p:cNvSpPr txBox="1"/>
          <p:nvPr/>
        </p:nvSpPr>
        <p:spPr>
          <a:xfrm>
            <a:off x="11627397" y="10544931"/>
            <a:ext cx="9927619" cy="646331"/>
          </a:xfrm>
          <a:prstGeom prst="rect">
            <a:avLst/>
          </a:prstGeom>
          <a:noFill/>
        </p:spPr>
        <p:txBody>
          <a:bodyPr wrap="square" rtlCol="0">
            <a:spAutoFit/>
          </a:bodyPr>
          <a:lstStyle/>
          <a:p>
            <a:pPr algn="ctr"/>
            <a:r>
              <a:rPr lang="zh-CN" altLang="en-US" b="1" dirty="0">
                <a:latin typeface="+mn-ea"/>
              </a:rPr>
              <a:t>北纬用</a:t>
            </a:r>
            <a:r>
              <a:rPr lang="en-US" altLang="zh-CN" b="1" dirty="0">
                <a:latin typeface="+mn-ea"/>
              </a:rPr>
              <a:t>N</a:t>
            </a:r>
            <a:r>
              <a:rPr lang="zh-CN" altLang="en-US" b="1" dirty="0">
                <a:latin typeface="+mn-ea"/>
              </a:rPr>
              <a:t>表示，南纬用</a:t>
            </a:r>
            <a:r>
              <a:rPr lang="en-US" altLang="zh-CN" b="1" dirty="0">
                <a:latin typeface="+mn-ea"/>
              </a:rPr>
              <a:t>S</a:t>
            </a:r>
            <a:r>
              <a:rPr lang="zh-CN" altLang="en-US" b="1" dirty="0">
                <a:latin typeface="+mn-ea"/>
              </a:rPr>
              <a:t>表示</a:t>
            </a:r>
          </a:p>
        </p:txBody>
      </p:sp>
      <p:sp>
        <p:nvSpPr>
          <p:cNvPr id="88" name="文本框 87"/>
          <p:cNvSpPr txBox="1"/>
          <p:nvPr/>
        </p:nvSpPr>
        <p:spPr>
          <a:xfrm>
            <a:off x="11902596" y="11857370"/>
            <a:ext cx="9927619" cy="646331"/>
          </a:xfrm>
          <a:prstGeom prst="rect">
            <a:avLst/>
          </a:prstGeom>
          <a:noFill/>
        </p:spPr>
        <p:txBody>
          <a:bodyPr wrap="square" rtlCol="0">
            <a:spAutoFit/>
          </a:bodyPr>
          <a:lstStyle/>
          <a:p>
            <a:r>
              <a:rPr lang="zh-CN" altLang="en-US" b="1" dirty="0">
                <a:latin typeface="+mn-ea"/>
              </a:rPr>
              <a:t>北纬的度数越向北</a:t>
            </a:r>
            <a:r>
              <a:rPr lang="zh-CN" altLang="en-US" b="1" u="sng" dirty="0">
                <a:solidFill>
                  <a:srgbClr val="FF0000"/>
                </a:solidFill>
                <a:latin typeface="+mn-ea"/>
              </a:rPr>
              <a:t>愈大</a:t>
            </a:r>
            <a:r>
              <a:rPr lang="zh-CN" altLang="en-US" b="1" dirty="0">
                <a:latin typeface="+mn-ea"/>
              </a:rPr>
              <a:t>，南纬的度数越向南</a:t>
            </a:r>
            <a:r>
              <a:rPr lang="zh-CN" altLang="en-US" b="1" u="sng" dirty="0">
                <a:solidFill>
                  <a:srgbClr val="FF0000"/>
                </a:solidFill>
                <a:latin typeface="+mn-ea"/>
              </a:rPr>
              <a:t>愈大</a:t>
            </a:r>
          </a:p>
        </p:txBody>
      </p:sp>
      <mc:AlternateContent xmlns:mc="http://schemas.openxmlformats.org/markup-compatibility/2006">
        <mc:Choice xmlns:p14="http://schemas.microsoft.com/office/powerpoint/2010/main" Requires="p14">
          <p:contentPart p14:bwMode="auto" r:id="rId9">
            <p14:nvContentPartPr>
              <p14:cNvPr id="2" name="墨迹 1"/>
              <p14:cNvContentPartPr/>
              <p14:nvPr/>
            </p14:nvContentPartPr>
            <p14:xfrm>
              <a:off x="13251960" y="3196080"/>
              <a:ext cx="2576160" cy="2683800"/>
            </p14:xfrm>
          </p:contentPart>
        </mc:Choice>
        <mc:Fallback>
          <p:pic>
            <p:nvPicPr>
              <p:cNvPr id="2" name="墨迹 1"/>
              <p:cNvPicPr/>
              <p:nvPr/>
            </p:nvPicPr>
            <p:blipFill>
              <a:blip r:embed="rId10"/>
              <a:stretch>
                <a:fillRect/>
              </a:stretch>
            </p:blipFill>
            <p:spPr>
              <a:xfrm>
                <a:off x="13242600" y="3186720"/>
                <a:ext cx="2594880" cy="270252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693000"/>
            <a:ext cx="21578607" cy="1089523"/>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zh-CN" altLang="zh-CN" sz="5400" b="1" dirty="0" smtClean="0">
                <a:latin typeface="+mn-ea"/>
              </a:rPr>
              <a:t>读</a:t>
            </a:r>
            <a:r>
              <a:rPr lang="zh-CN" altLang="zh-CN" sz="5400" b="1" dirty="0">
                <a:latin typeface="+mn-ea"/>
              </a:rPr>
              <a:t>图（箭头为地球的自转方向），完成</a:t>
            </a:r>
            <a:r>
              <a:rPr lang="en-US" altLang="zh-CN" sz="5400" b="1" dirty="0" smtClean="0">
                <a:latin typeface="+mn-ea"/>
              </a:rPr>
              <a:t>7</a:t>
            </a:r>
            <a:r>
              <a:rPr lang="zh-CN" altLang="en-US" sz="5400" b="1" dirty="0" smtClean="0">
                <a:latin typeface="+mn-ea"/>
              </a:rPr>
              <a:t>～</a:t>
            </a:r>
            <a:r>
              <a:rPr lang="en-US" altLang="zh-CN" sz="5400" b="1" dirty="0" smtClean="0">
                <a:latin typeface="+mn-ea"/>
              </a:rPr>
              <a:t>8</a:t>
            </a:r>
            <a:r>
              <a:rPr lang="zh-CN" altLang="zh-CN" sz="5400" b="1" dirty="0">
                <a:latin typeface="+mn-ea"/>
              </a:rPr>
              <a:t>题。</a:t>
            </a:r>
          </a:p>
        </p:txBody>
      </p:sp>
      <p:sp>
        <p:nvSpPr>
          <p:cNvPr id="14" name="TextBox 1"/>
          <p:cNvSpPr txBox="1"/>
          <p:nvPr/>
        </p:nvSpPr>
        <p:spPr>
          <a:xfrm>
            <a:off x="1290395" y="2673000"/>
            <a:ext cx="14363289" cy="4081111"/>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a:t>
            </a:r>
            <a:r>
              <a:rPr lang="en-US" altLang="zh-CN" dirty="0"/>
              <a:t>70</a:t>
            </a:r>
            <a:r>
              <a:rPr lang="zh-CN" altLang="zh-CN" dirty="0"/>
              <a:t>°</a:t>
            </a:r>
            <a:r>
              <a:rPr lang="en-US" altLang="zh-CN" dirty="0"/>
              <a:t>N</a:t>
            </a:r>
            <a:r>
              <a:rPr lang="zh-CN" altLang="zh-CN" dirty="0"/>
              <a:t>，</a:t>
            </a:r>
            <a:r>
              <a:rPr lang="en-US" altLang="zh-CN" dirty="0"/>
              <a:t>170</a:t>
            </a:r>
            <a:r>
              <a:rPr lang="zh-CN" altLang="zh-CN" dirty="0"/>
              <a:t>°</a:t>
            </a:r>
            <a:r>
              <a:rPr lang="en-US" altLang="zh-CN" dirty="0"/>
              <a:t>E</a:t>
            </a:r>
            <a:r>
              <a:rPr lang="zh-CN" altLang="zh-CN" dirty="0" smtClean="0"/>
              <a:t>）</a:t>
            </a:r>
            <a:r>
              <a:rPr lang="en-US" altLang="zh-CN" dirty="0" smtClean="0"/>
              <a:t>  </a:t>
            </a:r>
          </a:p>
          <a:p>
            <a:r>
              <a:rPr lang="en-US" altLang="zh-CN" dirty="0" smtClean="0"/>
              <a:t>B</a:t>
            </a:r>
            <a:r>
              <a:rPr lang="en-US" altLang="zh-CN" dirty="0"/>
              <a:t>.</a:t>
            </a:r>
            <a:r>
              <a:rPr lang="zh-CN" altLang="zh-CN" dirty="0"/>
              <a:t>（</a:t>
            </a:r>
            <a:r>
              <a:rPr lang="en-US" altLang="zh-CN" dirty="0"/>
              <a:t>70</a:t>
            </a:r>
            <a:r>
              <a:rPr lang="zh-CN" altLang="zh-CN" dirty="0"/>
              <a:t>°</a:t>
            </a:r>
            <a:r>
              <a:rPr lang="en-US" altLang="zh-CN" dirty="0"/>
              <a:t>S</a:t>
            </a:r>
            <a:r>
              <a:rPr lang="zh-CN" altLang="zh-CN" dirty="0"/>
              <a:t>，</a:t>
            </a:r>
            <a:r>
              <a:rPr lang="en-US" altLang="zh-CN" dirty="0"/>
              <a:t>170</a:t>
            </a:r>
            <a:r>
              <a:rPr lang="zh-CN" altLang="zh-CN" dirty="0"/>
              <a:t>°</a:t>
            </a:r>
            <a:r>
              <a:rPr lang="en-US" altLang="zh-CN" dirty="0"/>
              <a:t>E</a:t>
            </a:r>
            <a:r>
              <a:rPr lang="zh-CN" altLang="zh-CN" dirty="0"/>
              <a:t>）</a:t>
            </a:r>
          </a:p>
          <a:p>
            <a:r>
              <a:rPr lang="en-US" altLang="zh-CN" dirty="0"/>
              <a:t>C.</a:t>
            </a:r>
            <a:r>
              <a:rPr lang="zh-CN" altLang="zh-CN" dirty="0"/>
              <a:t>（</a:t>
            </a:r>
            <a:r>
              <a:rPr lang="en-US" altLang="zh-CN" dirty="0"/>
              <a:t>70</a:t>
            </a:r>
            <a:r>
              <a:rPr lang="zh-CN" altLang="zh-CN" dirty="0"/>
              <a:t>°</a:t>
            </a:r>
            <a:r>
              <a:rPr lang="en-US" altLang="zh-CN" dirty="0"/>
              <a:t>S</a:t>
            </a:r>
            <a:r>
              <a:rPr lang="zh-CN" altLang="zh-CN" dirty="0"/>
              <a:t>，</a:t>
            </a:r>
            <a:r>
              <a:rPr lang="en-US" altLang="zh-CN" dirty="0"/>
              <a:t>170</a:t>
            </a:r>
            <a:r>
              <a:rPr lang="zh-CN" altLang="zh-CN" dirty="0"/>
              <a:t>°</a:t>
            </a:r>
            <a:r>
              <a:rPr lang="en-US" altLang="zh-CN" dirty="0"/>
              <a:t>W</a:t>
            </a:r>
            <a:r>
              <a:rPr lang="zh-CN" altLang="zh-CN" dirty="0" smtClean="0"/>
              <a:t>）</a:t>
            </a:r>
            <a:r>
              <a:rPr lang="en-US" altLang="zh-CN" dirty="0" smtClean="0"/>
              <a:t>  </a:t>
            </a:r>
          </a:p>
          <a:p>
            <a:r>
              <a:rPr lang="en-US" altLang="zh-CN" dirty="0" smtClean="0"/>
              <a:t>D</a:t>
            </a:r>
            <a:r>
              <a:rPr lang="en-US" altLang="zh-CN" dirty="0"/>
              <a:t>.</a:t>
            </a:r>
            <a:r>
              <a:rPr lang="zh-CN" altLang="zh-CN" dirty="0"/>
              <a:t>（</a:t>
            </a:r>
            <a:r>
              <a:rPr lang="en-US" altLang="zh-CN" dirty="0"/>
              <a:t>70</a:t>
            </a:r>
            <a:r>
              <a:rPr lang="zh-CN" altLang="zh-CN" dirty="0"/>
              <a:t>°</a:t>
            </a:r>
            <a:r>
              <a:rPr lang="en-US" altLang="zh-CN" dirty="0"/>
              <a:t>N</a:t>
            </a:r>
            <a:r>
              <a:rPr lang="zh-CN" altLang="zh-CN" dirty="0"/>
              <a:t>，</a:t>
            </a:r>
            <a:r>
              <a:rPr lang="en-US" altLang="zh-CN" dirty="0"/>
              <a:t>170</a:t>
            </a:r>
            <a:r>
              <a:rPr lang="zh-CN" altLang="zh-CN" dirty="0"/>
              <a:t>°</a:t>
            </a:r>
            <a:r>
              <a:rPr lang="en-US" altLang="zh-CN" dirty="0"/>
              <a:t>W</a:t>
            </a:r>
            <a:r>
              <a:rPr lang="zh-CN" altLang="zh-CN" dirty="0" smtClean="0"/>
              <a:t>）</a:t>
            </a:r>
            <a:endParaRPr lang="zh-CN" altLang="zh-CN" dirty="0"/>
          </a:p>
        </p:txBody>
      </p:sp>
      <p:sp>
        <p:nvSpPr>
          <p:cNvPr id="15" name="TextBox 1"/>
          <p:cNvSpPr txBox="1"/>
          <p:nvPr/>
        </p:nvSpPr>
        <p:spPr>
          <a:xfrm>
            <a:off x="1442798" y="1683000"/>
            <a:ext cx="12137851"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7</a:t>
            </a:r>
            <a:r>
              <a:rPr lang="en-US" altLang="zh-CN" sz="5400" b="1" dirty="0" smtClean="0">
                <a:latin typeface="+mn-ea"/>
              </a:rPr>
              <a:t>.</a:t>
            </a:r>
            <a:r>
              <a:rPr lang="zh-CN" altLang="zh-CN" sz="5400" b="1" dirty="0" smtClean="0">
                <a:latin typeface="+mn-ea"/>
              </a:rPr>
              <a:t>图</a:t>
            </a:r>
            <a:r>
              <a:rPr lang="zh-CN" altLang="zh-CN" sz="5400" b="1" dirty="0">
                <a:latin typeface="+mn-ea"/>
              </a:rPr>
              <a:t>中</a:t>
            </a:r>
            <a:r>
              <a:rPr lang="en-US" altLang="zh-CN" sz="5400" b="1" dirty="0">
                <a:latin typeface="+mn-ea"/>
              </a:rPr>
              <a:t>A</a:t>
            </a:r>
            <a:r>
              <a:rPr lang="zh-CN" altLang="zh-CN" sz="5400" b="1" dirty="0">
                <a:latin typeface="+mn-ea"/>
              </a:rPr>
              <a:t>点的经纬度坐标为</a:t>
            </a:r>
            <a:r>
              <a:rPr lang="zh-CN" altLang="en-US" sz="5400" b="1" dirty="0">
                <a:latin typeface="+mn-ea"/>
              </a:rPr>
              <a:t>（   ）</a:t>
            </a:r>
            <a:endParaRPr lang="en-US" altLang="zh-CN" sz="5400" b="1" dirty="0">
              <a:latin typeface="+mn-ea"/>
            </a:endParaRPr>
          </a:p>
        </p:txBody>
      </p:sp>
      <p:sp>
        <p:nvSpPr>
          <p:cNvPr id="16" name="矩形 15"/>
          <p:cNvSpPr/>
          <p:nvPr/>
        </p:nvSpPr>
        <p:spPr>
          <a:xfrm>
            <a:off x="10475650" y="1728000"/>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D</a:t>
            </a:r>
            <a:endParaRPr lang="zh-CN" altLang="en-US" sz="4800" dirty="0"/>
          </a:p>
        </p:txBody>
      </p:sp>
      <p:sp>
        <p:nvSpPr>
          <p:cNvPr id="17" name="矩形 16"/>
          <p:cNvSpPr/>
          <p:nvPr/>
        </p:nvSpPr>
        <p:spPr>
          <a:xfrm>
            <a:off x="1385651" y="6588000"/>
            <a:ext cx="12374999" cy="6603603"/>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本题</a:t>
            </a:r>
            <a:r>
              <a:rPr lang="zh-CN" altLang="zh-CN" sz="5400" b="1" dirty="0">
                <a:solidFill>
                  <a:srgbClr val="2A5CAA"/>
                </a:solidFill>
                <a:latin typeface="楷体" panose="02010609060101010101" pitchFamily="49" charset="-122"/>
                <a:ea typeface="楷体" panose="02010609060101010101" pitchFamily="49" charset="-122"/>
              </a:rPr>
              <a:t>考查经纬网图中经纬度的判读。根据图中地球自转方向</a:t>
            </a:r>
            <a:r>
              <a:rPr lang="en-US" altLang="zh-CN" sz="5400" b="1" dirty="0">
                <a:solidFill>
                  <a:srgbClr val="2A5CAA"/>
                </a:solidFill>
                <a:latin typeface="楷体" panose="02010609060101010101" pitchFamily="49" charset="-122"/>
                <a:ea typeface="楷体" panose="02010609060101010101" pitchFamily="49" charset="-122"/>
              </a:rPr>
              <a:t>(</a:t>
            </a:r>
            <a:r>
              <a:rPr lang="zh-CN" altLang="zh-CN" sz="5400" b="1" dirty="0">
                <a:solidFill>
                  <a:srgbClr val="2A5CAA"/>
                </a:solidFill>
                <a:latin typeface="楷体" panose="02010609060101010101" pitchFamily="49" charset="-122"/>
                <a:ea typeface="楷体" panose="02010609060101010101" pitchFamily="49" charset="-122"/>
              </a:rPr>
              <a:t>逆时针方向</a:t>
            </a:r>
            <a:r>
              <a:rPr lang="en-US" altLang="zh-CN" sz="5400" b="1" dirty="0">
                <a:solidFill>
                  <a:srgbClr val="2A5CAA"/>
                </a:solidFill>
                <a:latin typeface="楷体" panose="02010609060101010101" pitchFamily="49" charset="-122"/>
                <a:ea typeface="楷体" panose="02010609060101010101" pitchFamily="49" charset="-122"/>
              </a:rPr>
              <a:t>)</a:t>
            </a:r>
            <a:r>
              <a:rPr lang="zh-CN" altLang="zh-CN" sz="5400" b="1" dirty="0">
                <a:solidFill>
                  <a:srgbClr val="2A5CAA"/>
                </a:solidFill>
                <a:latin typeface="楷体" panose="02010609060101010101" pitchFamily="49" charset="-122"/>
                <a:ea typeface="楷体" panose="02010609060101010101" pitchFamily="49" charset="-122"/>
              </a:rPr>
              <a:t>，可知该地位于北半球，故</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项错误。顺着地球自转方向，经度值增大的为东经度，减小的为西经度，因此</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点的经纬度为（</a:t>
            </a:r>
            <a:r>
              <a:rPr lang="en-US" altLang="zh-CN" sz="5400" b="1" dirty="0">
                <a:solidFill>
                  <a:srgbClr val="2A5CAA"/>
                </a:solidFill>
                <a:latin typeface="楷体" panose="02010609060101010101" pitchFamily="49" charset="-122"/>
                <a:ea typeface="楷体" panose="02010609060101010101" pitchFamily="49" charset="-122"/>
              </a:rPr>
              <a:t>70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170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），故</a:t>
            </a:r>
            <a:r>
              <a:rPr lang="en-US" altLang="zh-CN" sz="5400" b="1" dirty="0">
                <a:solidFill>
                  <a:srgbClr val="2A5CAA"/>
                </a:solidFill>
                <a:latin typeface="楷体" panose="02010609060101010101" pitchFamily="49" charset="-122"/>
                <a:ea typeface="楷体" panose="02010609060101010101" pitchFamily="49" charset="-122"/>
              </a:rPr>
              <a:t>D</a:t>
            </a:r>
            <a:r>
              <a:rPr lang="zh-CN" altLang="zh-CN" sz="5400" b="1" dirty="0">
                <a:solidFill>
                  <a:srgbClr val="2A5CAA"/>
                </a:solidFill>
                <a:latin typeface="楷体" panose="02010609060101010101" pitchFamily="49" charset="-122"/>
                <a:ea typeface="楷体" panose="02010609060101010101" pitchFamily="49" charset="-122"/>
              </a:rPr>
              <a:t>项正确，</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项错误</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2184"/>
          <a:stretch/>
        </p:blipFill>
        <p:spPr bwMode="auto">
          <a:xfrm>
            <a:off x="13925881" y="1768719"/>
            <a:ext cx="7664769" cy="514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83"/>
          <a:stretch/>
        </p:blipFill>
        <p:spPr bwMode="auto">
          <a:xfrm>
            <a:off x="14030650" y="7249142"/>
            <a:ext cx="7200000" cy="514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12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693000"/>
            <a:ext cx="21578607" cy="1089523"/>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zh-CN" altLang="zh-CN" sz="5400" b="1" dirty="0" smtClean="0">
                <a:latin typeface="+mn-ea"/>
              </a:rPr>
              <a:t>读</a:t>
            </a:r>
            <a:r>
              <a:rPr lang="zh-CN" altLang="zh-CN" sz="5400" b="1" dirty="0">
                <a:latin typeface="+mn-ea"/>
              </a:rPr>
              <a:t>图（箭头为地球的自转方向），完成</a:t>
            </a:r>
            <a:r>
              <a:rPr lang="en-US" altLang="zh-CN" sz="5400" b="1" dirty="0" smtClean="0">
                <a:latin typeface="+mn-ea"/>
              </a:rPr>
              <a:t>7</a:t>
            </a:r>
            <a:r>
              <a:rPr lang="zh-CN" altLang="en-US" sz="5400" b="1" dirty="0" smtClean="0">
                <a:latin typeface="+mn-ea"/>
              </a:rPr>
              <a:t>～</a:t>
            </a:r>
            <a:r>
              <a:rPr lang="en-US" altLang="zh-CN" sz="5400" b="1" dirty="0" smtClean="0">
                <a:latin typeface="+mn-ea"/>
              </a:rPr>
              <a:t>8</a:t>
            </a:r>
            <a:r>
              <a:rPr lang="zh-CN" altLang="zh-CN" sz="5400" b="1" dirty="0">
                <a:latin typeface="+mn-ea"/>
              </a:rPr>
              <a:t>题。</a:t>
            </a:r>
          </a:p>
        </p:txBody>
      </p:sp>
      <p:sp>
        <p:nvSpPr>
          <p:cNvPr id="14" name="TextBox 1"/>
          <p:cNvSpPr txBox="1"/>
          <p:nvPr/>
        </p:nvSpPr>
        <p:spPr>
          <a:xfrm>
            <a:off x="1290395" y="2673000"/>
            <a:ext cx="14363289" cy="1954311"/>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en-US" altLang="zh-CN" dirty="0"/>
              <a:t>.</a:t>
            </a:r>
            <a:r>
              <a:rPr lang="zh-CN" altLang="zh-CN" dirty="0"/>
              <a:t>东南方向</a:t>
            </a:r>
            <a:r>
              <a:rPr lang="en-US" altLang="zh-CN" dirty="0"/>
              <a:t>   </a:t>
            </a:r>
            <a:r>
              <a:rPr lang="en-US" altLang="zh-CN" dirty="0" smtClean="0"/>
              <a:t>	B</a:t>
            </a:r>
            <a:r>
              <a:rPr lang="en-US" altLang="zh-CN" dirty="0"/>
              <a:t>.</a:t>
            </a:r>
            <a:r>
              <a:rPr lang="zh-CN" altLang="zh-CN" dirty="0"/>
              <a:t>西北</a:t>
            </a:r>
            <a:r>
              <a:rPr lang="zh-CN" altLang="zh-CN" dirty="0" smtClean="0"/>
              <a:t>方向</a:t>
            </a:r>
            <a:endParaRPr lang="en-US" altLang="zh-CN" dirty="0" smtClean="0"/>
          </a:p>
          <a:p>
            <a:r>
              <a:rPr lang="en-US" altLang="zh-CN" dirty="0" smtClean="0"/>
              <a:t>C</a:t>
            </a:r>
            <a:r>
              <a:rPr lang="en-US" altLang="zh-CN" dirty="0"/>
              <a:t>.</a:t>
            </a:r>
            <a:r>
              <a:rPr lang="zh-CN" altLang="zh-CN" dirty="0"/>
              <a:t>东北</a:t>
            </a:r>
            <a:r>
              <a:rPr lang="zh-CN" altLang="zh-CN" dirty="0" smtClean="0"/>
              <a:t>方向</a:t>
            </a:r>
            <a:r>
              <a:rPr lang="en-US" altLang="zh-CN" dirty="0" smtClean="0"/>
              <a:t>		D</a:t>
            </a:r>
            <a:r>
              <a:rPr lang="en-US" altLang="zh-CN" dirty="0"/>
              <a:t>.</a:t>
            </a:r>
            <a:r>
              <a:rPr lang="zh-CN" altLang="zh-CN" dirty="0"/>
              <a:t>西南</a:t>
            </a:r>
            <a:r>
              <a:rPr lang="zh-CN" altLang="zh-CN" dirty="0" smtClean="0"/>
              <a:t>方向</a:t>
            </a:r>
            <a:endParaRPr lang="zh-CN" altLang="zh-CN" dirty="0"/>
          </a:p>
        </p:txBody>
      </p:sp>
      <p:sp>
        <p:nvSpPr>
          <p:cNvPr id="15" name="TextBox 1"/>
          <p:cNvSpPr txBox="1"/>
          <p:nvPr/>
        </p:nvSpPr>
        <p:spPr>
          <a:xfrm>
            <a:off x="1442798" y="1683000"/>
            <a:ext cx="12137851" cy="1089523"/>
          </a:xfrm>
          <a:prstGeom prst="rect">
            <a:avLst/>
          </a:prstGeom>
          <a:noFill/>
        </p:spPr>
        <p:txBody>
          <a:bodyPr wrap="square" lIns="91433" tIns="45717" rIns="91433" bIns="45717" rtlCol="0">
            <a:spAutoFit/>
          </a:bodyPr>
          <a:lstStyle/>
          <a:p>
            <a:pPr>
              <a:lnSpc>
                <a:spcPct val="120000"/>
              </a:lnSpc>
            </a:pPr>
            <a:r>
              <a:rPr lang="en-US" altLang="zh-CN" sz="5400" b="1" dirty="0">
                <a:latin typeface="+mn-ea"/>
              </a:rPr>
              <a:t>8</a:t>
            </a:r>
            <a:r>
              <a:rPr lang="en-US" altLang="zh-CN" sz="5400" b="1" dirty="0" smtClean="0">
                <a:latin typeface="+mn-ea"/>
              </a:rPr>
              <a:t>.A</a:t>
            </a:r>
            <a:r>
              <a:rPr lang="zh-CN" altLang="zh-CN" sz="5400" b="1" dirty="0">
                <a:latin typeface="+mn-ea"/>
              </a:rPr>
              <a:t>点位于</a:t>
            </a:r>
            <a:r>
              <a:rPr lang="en-US" altLang="zh-CN" sz="5400" b="1" dirty="0">
                <a:latin typeface="+mn-ea"/>
              </a:rPr>
              <a:t>B</a:t>
            </a:r>
            <a:r>
              <a:rPr lang="zh-CN" altLang="zh-CN" sz="5400" b="1" dirty="0">
                <a:latin typeface="+mn-ea"/>
              </a:rPr>
              <a:t>点的</a:t>
            </a:r>
            <a:r>
              <a:rPr lang="zh-CN" altLang="en-US" sz="5400" b="1" dirty="0">
                <a:latin typeface="+mn-ea"/>
              </a:rPr>
              <a:t>（   ）</a:t>
            </a:r>
            <a:endParaRPr lang="en-US" altLang="zh-CN" sz="5400" b="1" dirty="0">
              <a:latin typeface="+mn-ea"/>
            </a:endParaRPr>
          </a:p>
        </p:txBody>
      </p:sp>
      <p:sp>
        <p:nvSpPr>
          <p:cNvPr id="16" name="矩形 15"/>
          <p:cNvSpPr/>
          <p:nvPr/>
        </p:nvSpPr>
        <p:spPr>
          <a:xfrm>
            <a:off x="7324562" y="1754137"/>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C</a:t>
            </a:r>
            <a:endParaRPr lang="zh-CN" altLang="en-US" sz="4800" dirty="0"/>
          </a:p>
        </p:txBody>
      </p:sp>
      <p:sp>
        <p:nvSpPr>
          <p:cNvPr id="17" name="矩形 16"/>
          <p:cNvSpPr/>
          <p:nvPr/>
        </p:nvSpPr>
        <p:spPr>
          <a:xfrm>
            <a:off x="1385652" y="5024397"/>
            <a:ext cx="12194998" cy="6723507"/>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本题</a:t>
            </a:r>
            <a:r>
              <a:rPr lang="zh-CN" altLang="zh-CN" sz="5400" b="1" dirty="0">
                <a:solidFill>
                  <a:srgbClr val="2A5CAA"/>
                </a:solidFill>
                <a:latin typeface="楷体" panose="02010609060101010101" pitchFamily="49" charset="-122"/>
                <a:ea typeface="楷体" panose="02010609060101010101" pitchFamily="49" charset="-122"/>
              </a:rPr>
              <a:t>考查经纬网图中方向的判读。第二幅图中纬度向南数值增大，为南纬；顺着地球自转方向经度值增大，为东经，因此可知</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点的坐标为（</a:t>
            </a:r>
            <a:r>
              <a:rPr lang="en-US" altLang="zh-CN" sz="5400" b="1" dirty="0">
                <a:solidFill>
                  <a:srgbClr val="2A5CAA"/>
                </a:solidFill>
                <a:latin typeface="楷体" panose="02010609060101010101" pitchFamily="49" charset="-122"/>
                <a:ea typeface="楷体" panose="02010609060101010101" pitchFamily="49" charset="-122"/>
              </a:rPr>
              <a:t>50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S</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100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）。由上题分析可知</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点的坐标为（</a:t>
            </a:r>
            <a:r>
              <a:rPr lang="en-US" altLang="zh-CN" sz="5400" b="1" dirty="0">
                <a:solidFill>
                  <a:srgbClr val="2A5CAA"/>
                </a:solidFill>
                <a:latin typeface="楷体" panose="02010609060101010101" pitchFamily="49" charset="-122"/>
                <a:ea typeface="楷体" panose="02010609060101010101" pitchFamily="49" charset="-122"/>
              </a:rPr>
              <a:t>70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170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），可得出</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点位于</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点的东北方向，故</a:t>
            </a:r>
            <a:r>
              <a:rPr lang="en-US" altLang="zh-CN" sz="5400" b="1" dirty="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项正确</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2184"/>
          <a:stretch/>
        </p:blipFill>
        <p:spPr bwMode="auto">
          <a:xfrm>
            <a:off x="13925881" y="1768719"/>
            <a:ext cx="7664769" cy="514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83"/>
          <a:stretch/>
        </p:blipFill>
        <p:spPr bwMode="auto">
          <a:xfrm>
            <a:off x="14030650" y="7249142"/>
            <a:ext cx="7200000" cy="514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199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693000"/>
            <a:ext cx="21578607" cy="2086719"/>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zh-CN" altLang="zh-CN" sz="5400" b="1" dirty="0" smtClean="0">
                <a:latin typeface="+mn-ea"/>
              </a:rPr>
              <a:t>为</a:t>
            </a:r>
            <a:r>
              <a:rPr lang="zh-CN" altLang="zh-CN" sz="5400" b="1" dirty="0">
                <a:latin typeface="+mn-ea"/>
              </a:rPr>
              <a:t>打击索马里海盗，吉布提港逐渐成为各国军舰后勤物资补给基地。下图为世界局部地区示意图。读图，完成下题。</a:t>
            </a:r>
          </a:p>
        </p:txBody>
      </p:sp>
      <p:sp>
        <p:nvSpPr>
          <p:cNvPr id="14" name="TextBox 1"/>
          <p:cNvSpPr txBox="1"/>
          <p:nvPr/>
        </p:nvSpPr>
        <p:spPr>
          <a:xfrm>
            <a:off x="1290395" y="5913000"/>
            <a:ext cx="14363289" cy="1089523"/>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A.16</a:t>
            </a:r>
            <a:r>
              <a:rPr lang="zh-CN" altLang="zh-CN" dirty="0"/>
              <a:t>°</a:t>
            </a:r>
            <a:r>
              <a:rPr lang="en-US" altLang="zh-CN" dirty="0" smtClean="0"/>
              <a:t>N  B.7</a:t>
            </a:r>
            <a:r>
              <a:rPr lang="zh-CN" altLang="zh-CN" dirty="0"/>
              <a:t>°</a:t>
            </a:r>
            <a:r>
              <a:rPr lang="en-US" altLang="zh-CN" dirty="0" smtClean="0"/>
              <a:t>N  C.10</a:t>
            </a:r>
            <a:r>
              <a:rPr lang="zh-CN" altLang="zh-CN" dirty="0"/>
              <a:t>°</a:t>
            </a:r>
            <a:r>
              <a:rPr lang="en-US" altLang="zh-CN" dirty="0" smtClean="0"/>
              <a:t>N  D.55</a:t>
            </a:r>
            <a:r>
              <a:rPr lang="zh-CN" altLang="zh-CN" dirty="0"/>
              <a:t>°</a:t>
            </a:r>
            <a:r>
              <a:rPr lang="en-US" altLang="zh-CN" dirty="0" smtClean="0"/>
              <a:t>E</a:t>
            </a:r>
            <a:endParaRPr lang="zh-CN" altLang="zh-CN" dirty="0"/>
          </a:p>
        </p:txBody>
      </p:sp>
      <p:sp>
        <p:nvSpPr>
          <p:cNvPr id="15" name="TextBox 1"/>
          <p:cNvSpPr txBox="1"/>
          <p:nvPr/>
        </p:nvSpPr>
        <p:spPr>
          <a:xfrm>
            <a:off x="1442798" y="2733096"/>
            <a:ext cx="12362852" cy="3083915"/>
          </a:xfrm>
          <a:prstGeom prst="rect">
            <a:avLst/>
          </a:prstGeom>
          <a:noFill/>
        </p:spPr>
        <p:txBody>
          <a:bodyPr wrap="square" lIns="91433" tIns="45717" rIns="91433" bIns="45717" rtlCol="0">
            <a:spAutoFit/>
          </a:bodyPr>
          <a:lstStyle/>
          <a:p>
            <a:pPr>
              <a:lnSpc>
                <a:spcPct val="120000"/>
              </a:lnSpc>
            </a:pPr>
            <a:r>
              <a:rPr lang="en-US" altLang="zh-CN" sz="5400" b="1" dirty="0">
                <a:latin typeface="+mn-ea"/>
              </a:rPr>
              <a:t>9</a:t>
            </a:r>
            <a:r>
              <a:rPr lang="en-US" altLang="zh-CN" sz="5400" b="1" dirty="0" smtClean="0">
                <a:latin typeface="+mn-ea"/>
              </a:rPr>
              <a:t>.</a:t>
            </a:r>
            <a:r>
              <a:rPr lang="zh-CN" altLang="zh-CN" sz="5400" b="1" dirty="0" smtClean="0">
                <a:latin typeface="+mn-ea"/>
              </a:rPr>
              <a:t>一</a:t>
            </a:r>
            <a:r>
              <a:rPr lang="zh-CN" altLang="zh-CN" sz="5400" b="1" dirty="0">
                <a:latin typeface="+mn-ea"/>
              </a:rPr>
              <a:t>艘军舰从吉布提港</a:t>
            </a:r>
            <a:r>
              <a:rPr lang="en-US" altLang="zh-CN" sz="5400" b="1" dirty="0">
                <a:latin typeface="+mn-ea"/>
              </a:rPr>
              <a:t>(11.6</a:t>
            </a:r>
            <a:r>
              <a:rPr lang="zh-CN" altLang="zh-CN" sz="5400" b="1" dirty="0">
                <a:latin typeface="+mn-ea"/>
              </a:rPr>
              <a:t>°</a:t>
            </a:r>
            <a:r>
              <a:rPr lang="en-US" altLang="zh-CN" sz="5400" b="1" dirty="0">
                <a:latin typeface="+mn-ea"/>
              </a:rPr>
              <a:t>N,43</a:t>
            </a:r>
            <a:r>
              <a:rPr lang="zh-CN" altLang="zh-CN" sz="5400" b="1" dirty="0">
                <a:latin typeface="+mn-ea"/>
              </a:rPr>
              <a:t>°</a:t>
            </a:r>
            <a:r>
              <a:rPr lang="en-US" altLang="zh-CN" sz="5400" b="1" dirty="0">
                <a:latin typeface="+mn-ea"/>
              </a:rPr>
              <a:t>E)</a:t>
            </a:r>
            <a:r>
              <a:rPr lang="zh-CN" altLang="zh-CN" sz="5400" b="1" dirty="0">
                <a:latin typeface="+mn-ea"/>
              </a:rPr>
              <a:t>出发，以时速</a:t>
            </a:r>
            <a:r>
              <a:rPr lang="en-US" altLang="zh-CN" sz="5400" b="1" dirty="0">
                <a:latin typeface="+mn-ea"/>
              </a:rPr>
              <a:t>22</a:t>
            </a:r>
            <a:r>
              <a:rPr lang="zh-CN" altLang="zh-CN" sz="5400" b="1" dirty="0">
                <a:latin typeface="+mn-ea"/>
              </a:rPr>
              <a:t>节（</a:t>
            </a:r>
            <a:r>
              <a:rPr lang="en-US" altLang="zh-CN" sz="5400" b="1" dirty="0">
                <a:latin typeface="+mn-ea"/>
              </a:rPr>
              <a:t>1</a:t>
            </a:r>
            <a:r>
              <a:rPr lang="zh-CN" altLang="zh-CN" sz="5400" b="1" dirty="0">
                <a:latin typeface="+mn-ea"/>
              </a:rPr>
              <a:t>节＝</a:t>
            </a:r>
            <a:r>
              <a:rPr lang="en-US" altLang="zh-CN" sz="5400" b="1" dirty="0">
                <a:latin typeface="+mn-ea"/>
              </a:rPr>
              <a:t>1.852 km</a:t>
            </a:r>
            <a:r>
              <a:rPr lang="zh-CN" altLang="zh-CN" sz="5400" b="1" dirty="0">
                <a:latin typeface="+mn-ea"/>
              </a:rPr>
              <a:t>）航行，</a:t>
            </a:r>
            <a:r>
              <a:rPr lang="en-US" altLang="zh-CN" sz="5400" b="1" dirty="0">
                <a:latin typeface="+mn-ea"/>
              </a:rPr>
              <a:t>10</a:t>
            </a:r>
            <a:r>
              <a:rPr lang="zh-CN" altLang="zh-CN" sz="5400" b="1" dirty="0">
                <a:latin typeface="+mn-ea"/>
              </a:rPr>
              <a:t>小时后，该军舰可能位于</a:t>
            </a:r>
            <a:r>
              <a:rPr lang="zh-CN" altLang="en-US" sz="5400" b="1" dirty="0">
                <a:latin typeface="+mn-ea"/>
              </a:rPr>
              <a:t>（   ）</a:t>
            </a:r>
            <a:endParaRPr lang="en-US" altLang="zh-CN" sz="5400" b="1" dirty="0">
              <a:latin typeface="+mn-ea"/>
            </a:endParaRPr>
          </a:p>
        </p:txBody>
      </p:sp>
      <p:sp>
        <p:nvSpPr>
          <p:cNvPr id="16" name="矩形 15"/>
          <p:cNvSpPr/>
          <p:nvPr/>
        </p:nvSpPr>
        <p:spPr>
          <a:xfrm>
            <a:off x="12229562" y="4785753"/>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C</a:t>
            </a:r>
            <a:endParaRPr lang="zh-CN" altLang="en-US" sz="4800" dirty="0"/>
          </a:p>
        </p:txBody>
      </p:sp>
      <p:sp>
        <p:nvSpPr>
          <p:cNvPr id="17" name="矩形 16"/>
          <p:cNvSpPr/>
          <p:nvPr/>
        </p:nvSpPr>
        <p:spPr>
          <a:xfrm>
            <a:off x="1385651" y="7019493"/>
            <a:ext cx="20430001" cy="5776197"/>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据</a:t>
            </a:r>
            <a:r>
              <a:rPr lang="zh-CN" altLang="zh-CN" sz="5400" b="1" dirty="0">
                <a:solidFill>
                  <a:srgbClr val="2A5CAA"/>
                </a:solidFill>
                <a:latin typeface="楷体" panose="02010609060101010101" pitchFamily="49" charset="-122"/>
                <a:ea typeface="楷体" panose="02010609060101010101" pitchFamily="49" charset="-122"/>
              </a:rPr>
              <a:t>材料信息，这艘军舰</a:t>
            </a:r>
            <a:r>
              <a:rPr lang="zh-CN" altLang="zh-CN" sz="5400" b="1" dirty="0" smtClean="0">
                <a:solidFill>
                  <a:srgbClr val="2A5CAA"/>
                </a:solidFill>
                <a:latin typeface="楷体" panose="02010609060101010101" pitchFamily="49" charset="-122"/>
                <a:ea typeface="楷体" panose="02010609060101010101" pitchFamily="49" charset="-122"/>
              </a:rPr>
              <a:t>航行</a:t>
            </a:r>
            <a:r>
              <a:rPr lang="en-US" altLang="zh-CN" sz="5400" b="1" dirty="0" smtClean="0">
                <a:solidFill>
                  <a:srgbClr val="2A5CAA"/>
                </a:solidFill>
                <a:latin typeface="楷体" panose="02010609060101010101" pitchFamily="49" charset="-122"/>
                <a:ea typeface="楷体" panose="02010609060101010101" pitchFamily="49" charset="-122"/>
              </a:rPr>
              <a:t>10</a:t>
            </a: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小时的</a:t>
            </a:r>
            <a:r>
              <a:rPr lang="zh-CN" altLang="zh-CN" sz="5400" b="1" dirty="0">
                <a:solidFill>
                  <a:srgbClr val="2A5CAA"/>
                </a:solidFill>
                <a:latin typeface="楷体" panose="02010609060101010101" pitchFamily="49" charset="-122"/>
                <a:ea typeface="楷体" panose="02010609060101010101" pitchFamily="49" charset="-122"/>
              </a:rPr>
              <a:t>最大距离大约为</a:t>
            </a:r>
            <a:r>
              <a:rPr lang="en-US" altLang="zh-CN" sz="5400" b="1" dirty="0">
                <a:solidFill>
                  <a:srgbClr val="2A5CAA"/>
                </a:solidFill>
                <a:latin typeface="楷体" panose="02010609060101010101" pitchFamily="49" charset="-122"/>
                <a:ea typeface="楷体" panose="02010609060101010101" pitchFamily="49" charset="-122"/>
              </a:rPr>
              <a:t>22</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1.852</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smtClean="0">
                <a:solidFill>
                  <a:srgbClr val="2A5CAA"/>
                </a:solidFill>
                <a:latin typeface="楷体" panose="02010609060101010101" pitchFamily="49" charset="-122"/>
                <a:ea typeface="楷体" panose="02010609060101010101" pitchFamily="49" charset="-122"/>
              </a:rPr>
              <a:t>10</a:t>
            </a:r>
          </a:p>
          <a:p>
            <a:pPr algn="just">
              <a:lnSpc>
                <a:spcPct val="114000"/>
              </a:lnSpc>
            </a:pPr>
            <a:r>
              <a:rPr lang="en-US" altLang="zh-CN" sz="5400" b="1" dirty="0" smtClean="0">
                <a:solidFill>
                  <a:srgbClr val="2A5CAA"/>
                </a:solidFill>
                <a:latin typeface="楷体" panose="02010609060101010101" pitchFamily="49" charset="-122"/>
                <a:ea typeface="楷体" panose="02010609060101010101" pitchFamily="49" charset="-122"/>
              </a:rPr>
              <a:t>=407.44 </a:t>
            </a:r>
            <a:r>
              <a:rPr lang="en-US" altLang="zh-CN" sz="5400" b="1" dirty="0">
                <a:solidFill>
                  <a:srgbClr val="2A5CAA"/>
                </a:solidFill>
                <a:latin typeface="楷体" panose="02010609060101010101" pitchFamily="49" charset="-122"/>
                <a:ea typeface="楷体" panose="02010609060101010101" pitchFamily="49" charset="-122"/>
              </a:rPr>
              <a:t>km</a:t>
            </a:r>
            <a:r>
              <a:rPr lang="zh-CN" altLang="zh-CN" sz="5400" b="1" dirty="0">
                <a:solidFill>
                  <a:srgbClr val="2A5CAA"/>
                </a:solidFill>
                <a:latin typeface="楷体" panose="02010609060101010101" pitchFamily="49" charset="-122"/>
                <a:ea typeface="楷体" panose="02010609060101010101" pitchFamily="49" charset="-122"/>
              </a:rPr>
              <a:t>。吉布提港的地理位置</a:t>
            </a:r>
            <a:r>
              <a:rPr lang="zh-CN" altLang="zh-CN" sz="5400" b="1" dirty="0" smtClean="0">
                <a:solidFill>
                  <a:srgbClr val="2A5CAA"/>
                </a:solidFill>
                <a:latin typeface="楷体" panose="02010609060101010101" pitchFamily="49" charset="-122"/>
                <a:ea typeface="楷体" panose="02010609060101010101" pitchFamily="49" charset="-122"/>
              </a:rPr>
              <a:t>为</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11.6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43</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与吉布提港的最近距离为（</a:t>
            </a:r>
            <a:r>
              <a:rPr lang="en-US" altLang="zh-CN" sz="5400" b="1" dirty="0">
                <a:solidFill>
                  <a:srgbClr val="2A5CAA"/>
                </a:solidFill>
                <a:latin typeface="楷体" panose="02010609060101010101" pitchFamily="49" charset="-122"/>
                <a:ea typeface="楷体" panose="02010609060101010101" pitchFamily="49" charset="-122"/>
              </a:rPr>
              <a:t>16-11.6</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111=488.4 km</a:t>
            </a:r>
            <a:r>
              <a:rPr lang="zh-CN" altLang="zh-CN" sz="5400" b="1" dirty="0">
                <a:solidFill>
                  <a:srgbClr val="2A5CAA"/>
                </a:solidFill>
                <a:latin typeface="楷体" panose="02010609060101010101" pitchFamily="49" charset="-122"/>
                <a:ea typeface="楷体" panose="02010609060101010101" pitchFamily="49" charset="-122"/>
              </a:rPr>
              <a:t>，大于</a:t>
            </a:r>
            <a:r>
              <a:rPr lang="en-US" altLang="zh-CN" sz="5400" b="1" dirty="0">
                <a:solidFill>
                  <a:srgbClr val="2A5CAA"/>
                </a:solidFill>
                <a:latin typeface="楷体" panose="02010609060101010101" pitchFamily="49" charset="-122"/>
                <a:ea typeface="楷体" panose="02010609060101010101" pitchFamily="49" charset="-122"/>
              </a:rPr>
              <a:t>407.44 km</a:t>
            </a:r>
            <a:r>
              <a:rPr lang="zh-CN" altLang="zh-CN" sz="5400" b="1" dirty="0">
                <a:solidFill>
                  <a:srgbClr val="2A5CAA"/>
                </a:solidFill>
                <a:latin typeface="楷体" panose="02010609060101010101" pitchFamily="49" charset="-122"/>
                <a:ea typeface="楷体" panose="02010609060101010101" pitchFamily="49" charset="-122"/>
              </a:rPr>
              <a:t>，故</a:t>
            </a:r>
            <a:r>
              <a:rPr lang="en-US" altLang="zh-CN" sz="5400" b="1" dirty="0">
                <a:solidFill>
                  <a:srgbClr val="2A5CAA"/>
                </a:solidFill>
                <a:latin typeface="楷体" panose="02010609060101010101" pitchFamily="49" charset="-122"/>
                <a:ea typeface="楷体" panose="02010609060101010101" pitchFamily="49" charset="-122"/>
              </a:rPr>
              <a:t>A</a:t>
            </a:r>
            <a:r>
              <a:rPr lang="zh-CN" altLang="zh-CN" sz="5400" b="1" dirty="0">
                <a:solidFill>
                  <a:srgbClr val="2A5CAA"/>
                </a:solidFill>
                <a:latin typeface="楷体" panose="02010609060101010101" pitchFamily="49" charset="-122"/>
                <a:ea typeface="楷体" panose="02010609060101010101" pitchFamily="49" charset="-122"/>
              </a:rPr>
              <a:t>项错误。同理，</a:t>
            </a:r>
            <a:r>
              <a:rPr lang="en-US" altLang="zh-CN" sz="5400" b="1" dirty="0">
                <a:solidFill>
                  <a:srgbClr val="2A5CAA"/>
                </a:solidFill>
                <a:latin typeface="楷体" panose="02010609060101010101" pitchFamily="49" charset="-122"/>
                <a:ea typeface="楷体" panose="02010609060101010101" pitchFamily="49" charset="-122"/>
              </a:rPr>
              <a:t>7</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与吉布提港的最近距离为（</a:t>
            </a:r>
            <a:r>
              <a:rPr lang="en-US" altLang="zh-CN" sz="5400" b="1" dirty="0">
                <a:solidFill>
                  <a:srgbClr val="2A5CAA"/>
                </a:solidFill>
                <a:latin typeface="楷体" panose="02010609060101010101" pitchFamily="49" charset="-122"/>
                <a:ea typeface="楷体" panose="02010609060101010101" pitchFamily="49" charset="-122"/>
              </a:rPr>
              <a:t>11.6-7</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111=510.6 km</a:t>
            </a:r>
            <a:r>
              <a:rPr lang="zh-CN" altLang="zh-CN" sz="5400" b="1" dirty="0">
                <a:solidFill>
                  <a:srgbClr val="2A5CAA"/>
                </a:solidFill>
                <a:latin typeface="楷体" panose="02010609060101010101" pitchFamily="49" charset="-122"/>
                <a:ea typeface="楷体" panose="02010609060101010101" pitchFamily="49" charset="-122"/>
              </a:rPr>
              <a:t>，大于</a:t>
            </a:r>
            <a:r>
              <a:rPr lang="en-US" altLang="zh-CN" sz="5400" b="1" dirty="0">
                <a:solidFill>
                  <a:srgbClr val="2A5CAA"/>
                </a:solidFill>
                <a:latin typeface="楷体" panose="02010609060101010101" pitchFamily="49" charset="-122"/>
                <a:ea typeface="楷体" panose="02010609060101010101" pitchFamily="49" charset="-122"/>
              </a:rPr>
              <a:t>407.44 km</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0650" y="2786049"/>
            <a:ext cx="7560000" cy="686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0752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693000"/>
            <a:ext cx="21578607" cy="2086719"/>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zh-CN" altLang="zh-CN" sz="5400" b="1" dirty="0" smtClean="0">
                <a:latin typeface="+mn-ea"/>
              </a:rPr>
              <a:t>为</a:t>
            </a:r>
            <a:r>
              <a:rPr lang="zh-CN" altLang="zh-CN" sz="5400" b="1" dirty="0">
                <a:latin typeface="+mn-ea"/>
              </a:rPr>
              <a:t>打击索马里海盗，吉布提港逐渐成为各国军舰后勤物资补给基地。下图为世界局部地区示意图。读图，完成下题。</a:t>
            </a:r>
          </a:p>
        </p:txBody>
      </p:sp>
      <p:sp>
        <p:nvSpPr>
          <p:cNvPr id="14" name="TextBox 1"/>
          <p:cNvSpPr txBox="1"/>
          <p:nvPr/>
        </p:nvSpPr>
        <p:spPr>
          <a:xfrm>
            <a:off x="1290395" y="5913000"/>
            <a:ext cx="14363289" cy="1089523"/>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A.16</a:t>
            </a:r>
            <a:r>
              <a:rPr lang="zh-CN" altLang="zh-CN" dirty="0"/>
              <a:t>°</a:t>
            </a:r>
            <a:r>
              <a:rPr lang="en-US" altLang="zh-CN" dirty="0" smtClean="0"/>
              <a:t>N  B.7</a:t>
            </a:r>
            <a:r>
              <a:rPr lang="zh-CN" altLang="zh-CN" dirty="0"/>
              <a:t>°</a:t>
            </a:r>
            <a:r>
              <a:rPr lang="en-US" altLang="zh-CN" dirty="0" smtClean="0"/>
              <a:t>N  C.10</a:t>
            </a:r>
            <a:r>
              <a:rPr lang="zh-CN" altLang="zh-CN" dirty="0"/>
              <a:t>°</a:t>
            </a:r>
            <a:r>
              <a:rPr lang="en-US" altLang="zh-CN" dirty="0" smtClean="0"/>
              <a:t>N  D.55</a:t>
            </a:r>
            <a:r>
              <a:rPr lang="zh-CN" altLang="zh-CN" dirty="0"/>
              <a:t>°</a:t>
            </a:r>
            <a:r>
              <a:rPr lang="en-US" altLang="zh-CN" dirty="0" smtClean="0"/>
              <a:t>E</a:t>
            </a:r>
            <a:endParaRPr lang="zh-CN" altLang="zh-CN" dirty="0"/>
          </a:p>
        </p:txBody>
      </p:sp>
      <p:sp>
        <p:nvSpPr>
          <p:cNvPr id="15" name="TextBox 1"/>
          <p:cNvSpPr txBox="1"/>
          <p:nvPr/>
        </p:nvSpPr>
        <p:spPr>
          <a:xfrm>
            <a:off x="1442798" y="2733096"/>
            <a:ext cx="12362852" cy="3083915"/>
          </a:xfrm>
          <a:prstGeom prst="rect">
            <a:avLst/>
          </a:prstGeom>
          <a:noFill/>
        </p:spPr>
        <p:txBody>
          <a:bodyPr wrap="square" lIns="91433" tIns="45717" rIns="91433" bIns="45717" rtlCol="0">
            <a:spAutoFit/>
          </a:bodyPr>
          <a:lstStyle/>
          <a:p>
            <a:pPr>
              <a:lnSpc>
                <a:spcPct val="120000"/>
              </a:lnSpc>
            </a:pPr>
            <a:r>
              <a:rPr lang="en-US" altLang="zh-CN" sz="5400" b="1" dirty="0">
                <a:latin typeface="+mn-ea"/>
              </a:rPr>
              <a:t>9</a:t>
            </a:r>
            <a:r>
              <a:rPr lang="en-US" altLang="zh-CN" sz="5400" b="1" dirty="0" smtClean="0">
                <a:latin typeface="+mn-ea"/>
              </a:rPr>
              <a:t>.</a:t>
            </a:r>
            <a:r>
              <a:rPr lang="zh-CN" altLang="zh-CN" sz="5400" b="1" dirty="0" smtClean="0">
                <a:latin typeface="+mn-ea"/>
              </a:rPr>
              <a:t>一</a:t>
            </a:r>
            <a:r>
              <a:rPr lang="zh-CN" altLang="zh-CN" sz="5400" b="1" dirty="0">
                <a:latin typeface="+mn-ea"/>
              </a:rPr>
              <a:t>艘军舰从吉布提港</a:t>
            </a:r>
            <a:r>
              <a:rPr lang="en-US" altLang="zh-CN" sz="5400" b="1" dirty="0">
                <a:latin typeface="+mn-ea"/>
              </a:rPr>
              <a:t>(11.6</a:t>
            </a:r>
            <a:r>
              <a:rPr lang="zh-CN" altLang="zh-CN" sz="5400" b="1" dirty="0">
                <a:latin typeface="+mn-ea"/>
              </a:rPr>
              <a:t>°</a:t>
            </a:r>
            <a:r>
              <a:rPr lang="en-US" altLang="zh-CN" sz="5400" b="1" dirty="0">
                <a:latin typeface="+mn-ea"/>
              </a:rPr>
              <a:t>N,43</a:t>
            </a:r>
            <a:r>
              <a:rPr lang="zh-CN" altLang="zh-CN" sz="5400" b="1" dirty="0">
                <a:latin typeface="+mn-ea"/>
              </a:rPr>
              <a:t>°</a:t>
            </a:r>
            <a:r>
              <a:rPr lang="en-US" altLang="zh-CN" sz="5400" b="1" dirty="0">
                <a:latin typeface="+mn-ea"/>
              </a:rPr>
              <a:t>E)</a:t>
            </a:r>
            <a:r>
              <a:rPr lang="zh-CN" altLang="zh-CN" sz="5400" b="1" dirty="0">
                <a:latin typeface="+mn-ea"/>
              </a:rPr>
              <a:t>出发，以时速</a:t>
            </a:r>
            <a:r>
              <a:rPr lang="en-US" altLang="zh-CN" sz="5400" b="1" dirty="0">
                <a:latin typeface="+mn-ea"/>
              </a:rPr>
              <a:t>22</a:t>
            </a:r>
            <a:r>
              <a:rPr lang="zh-CN" altLang="zh-CN" sz="5400" b="1" dirty="0">
                <a:latin typeface="+mn-ea"/>
              </a:rPr>
              <a:t>节（</a:t>
            </a:r>
            <a:r>
              <a:rPr lang="en-US" altLang="zh-CN" sz="5400" b="1" dirty="0">
                <a:latin typeface="+mn-ea"/>
              </a:rPr>
              <a:t>1</a:t>
            </a:r>
            <a:r>
              <a:rPr lang="zh-CN" altLang="zh-CN" sz="5400" b="1" dirty="0">
                <a:latin typeface="+mn-ea"/>
              </a:rPr>
              <a:t>节＝</a:t>
            </a:r>
            <a:r>
              <a:rPr lang="en-US" altLang="zh-CN" sz="5400" b="1" dirty="0">
                <a:latin typeface="+mn-ea"/>
              </a:rPr>
              <a:t>1.852 km</a:t>
            </a:r>
            <a:r>
              <a:rPr lang="zh-CN" altLang="zh-CN" sz="5400" b="1" dirty="0">
                <a:latin typeface="+mn-ea"/>
              </a:rPr>
              <a:t>）航行，</a:t>
            </a:r>
            <a:r>
              <a:rPr lang="en-US" altLang="zh-CN" sz="5400" b="1" dirty="0">
                <a:latin typeface="+mn-ea"/>
              </a:rPr>
              <a:t>10</a:t>
            </a:r>
            <a:r>
              <a:rPr lang="zh-CN" altLang="zh-CN" sz="5400" b="1" dirty="0">
                <a:latin typeface="+mn-ea"/>
              </a:rPr>
              <a:t>小时后，该军舰可能位于</a:t>
            </a:r>
            <a:r>
              <a:rPr lang="zh-CN" altLang="en-US" sz="5400" b="1" dirty="0">
                <a:latin typeface="+mn-ea"/>
              </a:rPr>
              <a:t>（   ）</a:t>
            </a:r>
            <a:endParaRPr lang="en-US" altLang="zh-CN" sz="5400" b="1" dirty="0">
              <a:latin typeface="+mn-ea"/>
            </a:endParaRPr>
          </a:p>
        </p:txBody>
      </p:sp>
      <p:sp>
        <p:nvSpPr>
          <p:cNvPr id="16" name="矩形 15"/>
          <p:cNvSpPr/>
          <p:nvPr/>
        </p:nvSpPr>
        <p:spPr>
          <a:xfrm>
            <a:off x="12229562" y="4785753"/>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C</a:t>
            </a:r>
            <a:endParaRPr lang="zh-CN" altLang="en-US" sz="4800" dirty="0"/>
          </a:p>
        </p:txBody>
      </p:sp>
      <p:sp>
        <p:nvSpPr>
          <p:cNvPr id="17" name="矩形 16"/>
          <p:cNvSpPr/>
          <p:nvPr/>
        </p:nvSpPr>
        <p:spPr>
          <a:xfrm>
            <a:off x="1385651" y="7019493"/>
            <a:ext cx="20430001" cy="4828886"/>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故</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项错误。</a:t>
            </a:r>
            <a:r>
              <a:rPr lang="en-US" altLang="zh-CN" sz="5400" b="1" dirty="0">
                <a:solidFill>
                  <a:srgbClr val="2A5CAA"/>
                </a:solidFill>
                <a:latin typeface="楷体" panose="02010609060101010101" pitchFamily="49" charset="-122"/>
                <a:ea typeface="楷体" panose="02010609060101010101" pitchFamily="49" charset="-122"/>
              </a:rPr>
              <a:t>55</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E</a:t>
            </a:r>
            <a:r>
              <a:rPr lang="zh-CN" altLang="zh-CN" sz="5400" b="1" dirty="0">
                <a:solidFill>
                  <a:srgbClr val="2A5CAA"/>
                </a:solidFill>
                <a:latin typeface="楷体" panose="02010609060101010101" pitchFamily="49" charset="-122"/>
                <a:ea typeface="楷体" panose="02010609060101010101" pitchFamily="49" charset="-122"/>
              </a:rPr>
              <a:t>与吉布提港</a:t>
            </a:r>
            <a:r>
              <a:rPr lang="zh-CN" altLang="zh-CN" sz="5400" b="1" dirty="0" smtClean="0">
                <a:solidFill>
                  <a:srgbClr val="2A5CAA"/>
                </a:solidFill>
                <a:latin typeface="楷体" panose="02010609060101010101" pitchFamily="49" charset="-122"/>
                <a:ea typeface="楷体" panose="02010609060101010101" pitchFamily="49" charset="-122"/>
              </a:rPr>
              <a:t>的</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经度</a:t>
            </a:r>
            <a:r>
              <a:rPr lang="zh-CN" altLang="zh-CN" sz="5400" b="1" dirty="0">
                <a:solidFill>
                  <a:srgbClr val="2A5CAA"/>
                </a:solidFill>
                <a:latin typeface="楷体" panose="02010609060101010101" pitchFamily="49" charset="-122"/>
                <a:ea typeface="楷体" panose="02010609060101010101" pitchFamily="49" charset="-122"/>
              </a:rPr>
              <a:t>差为</a:t>
            </a:r>
            <a:r>
              <a:rPr lang="en-US" altLang="zh-CN" sz="5400" b="1" dirty="0">
                <a:solidFill>
                  <a:srgbClr val="2A5CAA"/>
                </a:solidFill>
                <a:latin typeface="楷体" panose="02010609060101010101" pitchFamily="49" charset="-122"/>
                <a:ea typeface="楷体" panose="02010609060101010101" pitchFamily="49" charset="-122"/>
              </a:rPr>
              <a:t>12</a:t>
            </a:r>
            <a:r>
              <a:rPr lang="zh-CN" altLang="zh-CN" sz="5400" b="1" dirty="0">
                <a:solidFill>
                  <a:srgbClr val="2A5CAA"/>
                </a:solidFill>
                <a:latin typeface="楷体" panose="02010609060101010101" pitchFamily="49" charset="-122"/>
                <a:ea typeface="楷体" panose="02010609060101010101" pitchFamily="49" charset="-122"/>
              </a:rPr>
              <a:t>°，因其纬度低，它们</a:t>
            </a:r>
            <a:r>
              <a:rPr lang="zh-CN" altLang="zh-CN" sz="5400" b="1" dirty="0" smtClean="0">
                <a:solidFill>
                  <a:srgbClr val="2A5CAA"/>
                </a:solidFill>
                <a:latin typeface="楷体" panose="02010609060101010101" pitchFamily="49" charset="-122"/>
                <a:ea typeface="楷体" panose="02010609060101010101" pitchFamily="49" charset="-122"/>
              </a:rPr>
              <a:t>之间</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的</a:t>
            </a:r>
            <a:r>
              <a:rPr lang="zh-CN" altLang="zh-CN" sz="5400" b="1" dirty="0">
                <a:solidFill>
                  <a:srgbClr val="2A5CAA"/>
                </a:solidFill>
                <a:latin typeface="楷体" panose="02010609060101010101" pitchFamily="49" charset="-122"/>
                <a:ea typeface="楷体" panose="02010609060101010101" pitchFamily="49" charset="-122"/>
              </a:rPr>
              <a:t>最近距离也大于</a:t>
            </a:r>
            <a:r>
              <a:rPr lang="en-US" altLang="zh-CN" sz="5400" b="1" dirty="0">
                <a:solidFill>
                  <a:srgbClr val="2A5CAA"/>
                </a:solidFill>
                <a:latin typeface="楷体" panose="02010609060101010101" pitchFamily="49" charset="-122"/>
                <a:ea typeface="楷体" panose="02010609060101010101" pitchFamily="49" charset="-122"/>
              </a:rPr>
              <a:t>407.44 km</a:t>
            </a:r>
            <a:r>
              <a:rPr lang="zh-CN" altLang="zh-CN" sz="5400" b="1" dirty="0">
                <a:solidFill>
                  <a:srgbClr val="2A5CAA"/>
                </a:solidFill>
                <a:latin typeface="楷体" panose="02010609060101010101" pitchFamily="49" charset="-122"/>
                <a:ea typeface="楷体" panose="02010609060101010101" pitchFamily="49" charset="-122"/>
              </a:rPr>
              <a:t>，故</a:t>
            </a:r>
            <a:r>
              <a:rPr lang="en-US" altLang="zh-CN" sz="5400" b="1" dirty="0">
                <a:solidFill>
                  <a:srgbClr val="2A5CAA"/>
                </a:solidFill>
                <a:latin typeface="楷体" panose="02010609060101010101" pitchFamily="49" charset="-122"/>
                <a:ea typeface="楷体" panose="02010609060101010101" pitchFamily="49" charset="-122"/>
              </a:rPr>
              <a:t>D</a:t>
            </a:r>
            <a:r>
              <a:rPr lang="zh-CN" altLang="zh-CN" sz="5400" b="1" dirty="0">
                <a:solidFill>
                  <a:srgbClr val="2A5CAA"/>
                </a:solidFill>
                <a:latin typeface="楷体" panose="02010609060101010101" pitchFamily="49" charset="-122"/>
                <a:ea typeface="楷体" panose="02010609060101010101" pitchFamily="49" charset="-122"/>
              </a:rPr>
              <a:t>项</a:t>
            </a:r>
            <a:r>
              <a:rPr lang="zh-CN" altLang="zh-CN" sz="5400" b="1" dirty="0" smtClean="0">
                <a:solidFill>
                  <a:srgbClr val="2A5CAA"/>
                </a:solidFill>
                <a:latin typeface="楷体" panose="02010609060101010101" pitchFamily="49" charset="-122"/>
                <a:ea typeface="楷体" panose="02010609060101010101" pitchFamily="49" charset="-122"/>
              </a:rPr>
              <a:t>错</a:t>
            </a:r>
            <a:endParaRPr lang="en-US" altLang="zh-CN" sz="5400" b="1" dirty="0" smtClean="0">
              <a:solidFill>
                <a:srgbClr val="2A5CAA"/>
              </a:solidFill>
              <a:latin typeface="楷体" panose="02010609060101010101" pitchFamily="49" charset="-122"/>
              <a:ea typeface="楷体" panose="02010609060101010101" pitchFamily="49" charset="-122"/>
            </a:endParaRPr>
          </a:p>
          <a:p>
            <a:pPr algn="just">
              <a:lnSpc>
                <a:spcPct val="114000"/>
              </a:lnSpc>
            </a:pPr>
            <a:r>
              <a:rPr lang="zh-CN" altLang="zh-CN" sz="5400" b="1" dirty="0" smtClean="0">
                <a:solidFill>
                  <a:srgbClr val="2A5CAA"/>
                </a:solidFill>
                <a:latin typeface="楷体" panose="02010609060101010101" pitchFamily="49" charset="-122"/>
                <a:ea typeface="楷体" panose="02010609060101010101" pitchFamily="49" charset="-122"/>
              </a:rPr>
              <a:t>误</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10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N</a:t>
            </a:r>
            <a:r>
              <a:rPr lang="zh-CN" altLang="zh-CN" sz="5400" b="1" dirty="0">
                <a:solidFill>
                  <a:srgbClr val="2A5CAA"/>
                </a:solidFill>
                <a:latin typeface="楷体" panose="02010609060101010101" pitchFamily="49" charset="-122"/>
                <a:ea typeface="楷体" panose="02010609060101010101" pitchFamily="49" charset="-122"/>
              </a:rPr>
              <a:t>与吉布提港的最近距离为</a:t>
            </a:r>
            <a:r>
              <a:rPr lang="en-US" altLang="zh-CN" sz="5400" b="1" dirty="0">
                <a:solidFill>
                  <a:srgbClr val="2A5CAA"/>
                </a:solidFill>
                <a:latin typeface="楷体" panose="02010609060101010101" pitchFamily="49" charset="-122"/>
                <a:ea typeface="楷体" panose="02010609060101010101" pitchFamily="49" charset="-122"/>
              </a:rPr>
              <a:t>177.6 km</a:t>
            </a:r>
            <a:r>
              <a:rPr lang="zh-CN" altLang="zh-CN" sz="5400" b="1" dirty="0">
                <a:solidFill>
                  <a:srgbClr val="2A5CAA"/>
                </a:solidFill>
                <a:latin typeface="楷体" panose="02010609060101010101" pitchFamily="49" charset="-122"/>
                <a:ea typeface="楷体" panose="02010609060101010101" pitchFamily="49" charset="-122"/>
              </a:rPr>
              <a:t>，小于</a:t>
            </a:r>
            <a:r>
              <a:rPr lang="en-US" altLang="zh-CN" sz="5400" b="1" dirty="0">
                <a:solidFill>
                  <a:srgbClr val="2A5CAA"/>
                </a:solidFill>
                <a:latin typeface="楷体" panose="02010609060101010101" pitchFamily="49" charset="-122"/>
                <a:ea typeface="楷体" panose="02010609060101010101" pitchFamily="49" charset="-122"/>
              </a:rPr>
              <a:t>407.44 km</a:t>
            </a:r>
            <a:r>
              <a:rPr lang="zh-CN" altLang="zh-CN" sz="5400" b="1" dirty="0">
                <a:solidFill>
                  <a:srgbClr val="2A5CAA"/>
                </a:solidFill>
                <a:latin typeface="楷体" panose="02010609060101010101" pitchFamily="49" charset="-122"/>
                <a:ea typeface="楷体" panose="02010609060101010101" pitchFamily="49" charset="-122"/>
              </a:rPr>
              <a:t>，故</a:t>
            </a:r>
            <a:r>
              <a:rPr lang="en-US" altLang="zh-CN" sz="5400" b="1" dirty="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项最有可能，正确</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0650" y="2786049"/>
            <a:ext cx="7560000" cy="686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99316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693000"/>
            <a:ext cx="21578607" cy="957115"/>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zh-CN" altLang="zh-CN" sz="5400" b="1" dirty="0" smtClean="0">
                <a:latin typeface="+mn-ea"/>
              </a:rPr>
              <a:t>读</a:t>
            </a:r>
            <a:r>
              <a:rPr lang="zh-CN" altLang="zh-CN" sz="5400" b="1" dirty="0">
                <a:latin typeface="+mn-ea"/>
              </a:rPr>
              <a:t>图，完成</a:t>
            </a:r>
            <a:r>
              <a:rPr lang="en-US" altLang="zh-CN" sz="5400" b="1" dirty="0" smtClean="0">
                <a:latin typeface="+mn-ea"/>
              </a:rPr>
              <a:t>10</a:t>
            </a:r>
            <a:r>
              <a:rPr lang="zh-CN" altLang="en-US" sz="5400" b="1" dirty="0" smtClean="0">
                <a:latin typeface="+mn-ea"/>
              </a:rPr>
              <a:t>～</a:t>
            </a:r>
            <a:r>
              <a:rPr lang="en-US" altLang="zh-CN" sz="5400" b="1" dirty="0" smtClean="0">
                <a:latin typeface="+mn-ea"/>
              </a:rPr>
              <a:t>11</a:t>
            </a:r>
            <a:r>
              <a:rPr lang="zh-CN" altLang="zh-CN" sz="5400" b="1" dirty="0">
                <a:latin typeface="+mn-ea"/>
              </a:rPr>
              <a:t>题</a:t>
            </a:r>
            <a:r>
              <a:rPr lang="zh-CN" altLang="zh-CN" sz="5400" b="1" dirty="0" smtClean="0">
                <a:latin typeface="+mn-ea"/>
              </a:rPr>
              <a:t>。</a:t>
            </a:r>
            <a:endParaRPr lang="zh-CN" altLang="zh-CN" sz="5400" b="1" dirty="0">
              <a:latin typeface="+mn-ea"/>
            </a:endParaRPr>
          </a:p>
        </p:txBody>
      </p:sp>
      <p:sp>
        <p:nvSpPr>
          <p:cNvPr id="14" name="TextBox 1"/>
          <p:cNvSpPr txBox="1"/>
          <p:nvPr/>
        </p:nvSpPr>
        <p:spPr>
          <a:xfrm>
            <a:off x="1290395" y="3798000"/>
            <a:ext cx="14363289" cy="4081111"/>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zh-CN" altLang="zh-CN" dirty="0"/>
              <a:t>一直向正东</a:t>
            </a:r>
            <a:r>
              <a:rPr lang="zh-CN" altLang="zh-CN" dirty="0" smtClean="0"/>
              <a:t>方向</a:t>
            </a:r>
            <a:endParaRPr lang="en-US" altLang="zh-CN" dirty="0" smtClean="0"/>
          </a:p>
          <a:p>
            <a:r>
              <a:rPr lang="en-US" altLang="zh-CN" dirty="0" smtClean="0"/>
              <a:t>B</a:t>
            </a:r>
            <a:r>
              <a:rPr lang="en-US" altLang="zh-CN" dirty="0"/>
              <a:t>.</a:t>
            </a:r>
            <a:r>
              <a:rPr lang="zh-CN" altLang="zh-CN" dirty="0"/>
              <a:t>一直向正西方向</a:t>
            </a:r>
          </a:p>
          <a:p>
            <a:r>
              <a:rPr lang="en-US" altLang="zh-CN" dirty="0"/>
              <a:t>C.</a:t>
            </a:r>
            <a:r>
              <a:rPr lang="zh-CN" altLang="zh-CN" dirty="0"/>
              <a:t>先向西北，后向</a:t>
            </a:r>
            <a:r>
              <a:rPr lang="zh-CN" altLang="zh-CN" dirty="0" smtClean="0"/>
              <a:t>西南</a:t>
            </a:r>
            <a:endParaRPr lang="en-US" altLang="zh-CN" dirty="0" smtClean="0"/>
          </a:p>
          <a:p>
            <a:r>
              <a:rPr lang="en-US" altLang="zh-CN" dirty="0" smtClean="0"/>
              <a:t>D</a:t>
            </a:r>
            <a:r>
              <a:rPr lang="en-US" altLang="zh-CN" dirty="0"/>
              <a:t>.</a:t>
            </a:r>
            <a:r>
              <a:rPr lang="zh-CN" altLang="zh-CN" dirty="0"/>
              <a:t>先向东北，后向</a:t>
            </a:r>
            <a:r>
              <a:rPr lang="zh-CN" altLang="zh-CN" dirty="0" smtClean="0"/>
              <a:t>西北</a:t>
            </a:r>
            <a:endParaRPr lang="zh-CN" altLang="zh-CN" dirty="0"/>
          </a:p>
        </p:txBody>
      </p:sp>
      <p:sp>
        <p:nvSpPr>
          <p:cNvPr id="15" name="TextBox 1"/>
          <p:cNvSpPr txBox="1"/>
          <p:nvPr/>
        </p:nvSpPr>
        <p:spPr>
          <a:xfrm>
            <a:off x="1442798" y="1756281"/>
            <a:ext cx="11462852" cy="2086719"/>
          </a:xfrm>
          <a:prstGeom prst="rect">
            <a:avLst/>
          </a:prstGeom>
          <a:noFill/>
        </p:spPr>
        <p:txBody>
          <a:bodyPr wrap="square" lIns="91433" tIns="45717" rIns="91433" bIns="45717" rtlCol="0">
            <a:spAutoFit/>
          </a:bodyPr>
          <a:lstStyle/>
          <a:p>
            <a:pPr>
              <a:lnSpc>
                <a:spcPct val="120000"/>
              </a:lnSpc>
            </a:pPr>
            <a:r>
              <a:rPr lang="en-US" altLang="zh-CN" sz="5400" b="1" dirty="0" smtClean="0">
                <a:latin typeface="+mn-ea"/>
              </a:rPr>
              <a:t>10.</a:t>
            </a:r>
            <a:r>
              <a:rPr lang="zh-CN" altLang="zh-CN" sz="5400" b="1" dirty="0" smtClean="0">
                <a:latin typeface="+mn-ea"/>
              </a:rPr>
              <a:t>若</a:t>
            </a:r>
            <a:r>
              <a:rPr lang="zh-CN" altLang="zh-CN" sz="5400" b="1" dirty="0">
                <a:latin typeface="+mn-ea"/>
              </a:rPr>
              <a:t>一架飞机由图中①地经②地飞往③地，其飞行方向是</a:t>
            </a:r>
            <a:r>
              <a:rPr lang="zh-CN" altLang="en-US" sz="5400" b="1" dirty="0">
                <a:latin typeface="+mn-ea"/>
              </a:rPr>
              <a:t>（   ）</a:t>
            </a:r>
            <a:endParaRPr lang="en-US" altLang="zh-CN" sz="5400" b="1" dirty="0">
              <a:latin typeface="+mn-ea"/>
            </a:endParaRPr>
          </a:p>
        </p:txBody>
      </p:sp>
      <p:sp>
        <p:nvSpPr>
          <p:cNvPr id="16" name="矩形 15"/>
          <p:cNvSpPr/>
          <p:nvPr/>
        </p:nvSpPr>
        <p:spPr>
          <a:xfrm>
            <a:off x="9394562" y="2763000"/>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C</a:t>
            </a:r>
            <a:endParaRPr lang="zh-CN" altLang="en-US" sz="4800" dirty="0"/>
          </a:p>
        </p:txBody>
      </p:sp>
      <p:sp>
        <p:nvSpPr>
          <p:cNvPr id="17" name="矩形 16"/>
          <p:cNvSpPr/>
          <p:nvPr/>
        </p:nvSpPr>
        <p:spPr>
          <a:xfrm>
            <a:off x="1385651" y="7861708"/>
            <a:ext cx="20430001" cy="5656292"/>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本题</a:t>
            </a:r>
            <a:r>
              <a:rPr lang="zh-CN" altLang="zh-CN" sz="5400" b="1" dirty="0">
                <a:solidFill>
                  <a:srgbClr val="2A5CAA"/>
                </a:solidFill>
                <a:latin typeface="楷体" panose="02010609060101010101" pitchFamily="49" charset="-122"/>
                <a:ea typeface="楷体" panose="02010609060101010101" pitchFamily="49" charset="-122"/>
              </a:rPr>
              <a:t>考查经纬网地图中方向的判断。根据图中地球自转方向呈逆时针旋转可判断该图是以北极点为中心的俯视图，顺着地球自转方向为向东，逆着地球自转方向为向西，远离北极点偏南，靠近北极点偏北，因此②地位于①地的西北方，③地位于②地的西南方，所以由①地经②地飞往③地，飞行方向是先向西北，后向西南，故</a:t>
            </a:r>
            <a:r>
              <a:rPr lang="en-US" altLang="zh-CN" sz="5400" b="1" dirty="0">
                <a:solidFill>
                  <a:srgbClr val="2A5CAA"/>
                </a:solidFill>
                <a:latin typeface="楷体" panose="02010609060101010101" pitchFamily="49" charset="-122"/>
                <a:ea typeface="楷体" panose="02010609060101010101" pitchFamily="49" charset="-122"/>
              </a:rPr>
              <a:t>C</a:t>
            </a:r>
            <a:r>
              <a:rPr lang="zh-CN" altLang="zh-CN" sz="5400" b="1" dirty="0">
                <a:solidFill>
                  <a:srgbClr val="2A5CAA"/>
                </a:solidFill>
                <a:latin typeface="楷体" panose="02010609060101010101" pitchFamily="49" charset="-122"/>
                <a:ea typeface="楷体" panose="02010609060101010101" pitchFamily="49" charset="-122"/>
              </a:rPr>
              <a:t>项正确</a:t>
            </a:r>
            <a:r>
              <a:rPr lang="zh-CN" altLang="zh-CN" sz="5400" b="1" dirty="0" smtClean="0">
                <a:solidFill>
                  <a:srgbClr val="2A5CAA"/>
                </a:solidFill>
                <a:latin typeface="楷体" panose="02010609060101010101" pitchFamily="49" charset="-122"/>
                <a:ea typeface="楷体" panose="02010609060101010101" pitchFamily="49" charset="-122"/>
              </a:rPr>
              <a:t>。</a:t>
            </a:r>
            <a:endParaRPr lang="zh-CN" altLang="zh-CN" sz="5400" b="1" dirty="0">
              <a:solidFill>
                <a:srgbClr val="2A5CAA"/>
              </a:solidFill>
              <a:latin typeface="楷体" panose="02010609060101010101" pitchFamily="49" charset="-122"/>
              <a:ea typeface="楷体" panose="02010609060101010101" pitchFamily="49"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5650" y="718193"/>
            <a:ext cx="8407971" cy="7138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9100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3" y="11442516"/>
            <a:ext cx="1398631" cy="1398307"/>
          </a:xfrm>
          <a:prstGeom prst="rect">
            <a:avLst/>
          </a:prstGeom>
        </p:spPr>
      </p:pic>
      <p:sp>
        <p:nvSpPr>
          <p:cNvPr id="11" name="TextBox 1"/>
          <p:cNvSpPr txBox="1"/>
          <p:nvPr/>
        </p:nvSpPr>
        <p:spPr>
          <a:xfrm>
            <a:off x="1287494" y="693000"/>
            <a:ext cx="21578607" cy="957115"/>
          </a:xfrm>
          <a:prstGeom prst="rect">
            <a:avLst/>
          </a:prstGeom>
          <a:noFill/>
        </p:spPr>
        <p:txBody>
          <a:bodyPr wrap="square" lIns="91433" tIns="45717" rIns="91433" bIns="45717" rtlCol="0">
            <a:spAutoFit/>
          </a:bodyPr>
          <a:lstStyle/>
          <a:p>
            <a:pPr>
              <a:lnSpc>
                <a:spcPct val="120000"/>
              </a:lnSpc>
            </a:pPr>
            <a:r>
              <a:rPr lang="zh-CN" altLang="en-US" sz="5400" b="1" dirty="0" smtClean="0">
                <a:latin typeface="+mn-ea"/>
              </a:rPr>
              <a:t>    </a:t>
            </a:r>
            <a:r>
              <a:rPr lang="zh-CN" altLang="zh-CN" sz="5400" b="1" dirty="0" smtClean="0">
                <a:latin typeface="+mn-ea"/>
              </a:rPr>
              <a:t>读</a:t>
            </a:r>
            <a:r>
              <a:rPr lang="zh-CN" altLang="zh-CN" sz="5400" b="1" dirty="0">
                <a:latin typeface="+mn-ea"/>
              </a:rPr>
              <a:t>图，完成</a:t>
            </a:r>
            <a:r>
              <a:rPr lang="en-US" altLang="zh-CN" sz="5400" b="1" dirty="0" smtClean="0">
                <a:latin typeface="+mn-ea"/>
              </a:rPr>
              <a:t>10</a:t>
            </a:r>
            <a:r>
              <a:rPr lang="zh-CN" altLang="en-US" sz="5400" b="1" dirty="0" smtClean="0">
                <a:latin typeface="+mn-ea"/>
              </a:rPr>
              <a:t>～</a:t>
            </a:r>
            <a:r>
              <a:rPr lang="en-US" altLang="zh-CN" sz="5400" b="1" dirty="0" smtClean="0">
                <a:latin typeface="+mn-ea"/>
              </a:rPr>
              <a:t>11</a:t>
            </a:r>
            <a:r>
              <a:rPr lang="zh-CN" altLang="zh-CN" sz="5400" b="1" dirty="0">
                <a:latin typeface="+mn-ea"/>
              </a:rPr>
              <a:t>题</a:t>
            </a:r>
            <a:r>
              <a:rPr lang="zh-CN" altLang="zh-CN" sz="5400" b="1" dirty="0" smtClean="0">
                <a:latin typeface="+mn-ea"/>
              </a:rPr>
              <a:t>。</a:t>
            </a:r>
            <a:endParaRPr lang="zh-CN" altLang="zh-CN" sz="5400" b="1" dirty="0">
              <a:latin typeface="+mn-ea"/>
            </a:endParaRPr>
          </a:p>
        </p:txBody>
      </p:sp>
      <p:sp>
        <p:nvSpPr>
          <p:cNvPr id="14" name="TextBox 1"/>
          <p:cNvSpPr txBox="1"/>
          <p:nvPr/>
        </p:nvSpPr>
        <p:spPr>
          <a:xfrm>
            <a:off x="1290395" y="4756889"/>
            <a:ext cx="14363289" cy="4081111"/>
          </a:xfrm>
          <a:prstGeom prst="rect">
            <a:avLst/>
          </a:prstGeom>
          <a:noFill/>
        </p:spPr>
        <p:txBody>
          <a:bodyPr wrap="square" lIns="91433" tIns="45717" rIns="91433" bIns="45717" rtlCol="0">
            <a:spAutoFit/>
          </a:bodyPr>
          <a:lstStyle>
            <a:defPPr>
              <a:defRPr lang="zh-CN"/>
            </a:defPPr>
            <a:lvl1pPr>
              <a:lnSpc>
                <a:spcPct val="120000"/>
              </a:lnSpc>
              <a:defRPr sz="5400" b="1">
                <a:latin typeface="+mn-ea"/>
              </a:defRPr>
            </a:lvl1pPr>
          </a:lstStyle>
          <a:p>
            <a:r>
              <a:rPr lang="en-US" altLang="zh-CN" dirty="0" smtClean="0"/>
              <a:t>A.</a:t>
            </a:r>
            <a:r>
              <a:rPr lang="zh-CN" altLang="zh-CN" dirty="0" smtClean="0"/>
              <a:t>太平洋</a:t>
            </a:r>
            <a:r>
              <a:rPr lang="zh-CN" altLang="zh-CN" dirty="0"/>
              <a:t>—南美洲—大西洋</a:t>
            </a:r>
          </a:p>
          <a:p>
            <a:r>
              <a:rPr lang="en-US" altLang="zh-CN" dirty="0"/>
              <a:t>B.</a:t>
            </a:r>
            <a:r>
              <a:rPr lang="zh-CN" altLang="zh-CN" dirty="0"/>
              <a:t>大西洋—北美洲—太平洋</a:t>
            </a:r>
          </a:p>
          <a:p>
            <a:r>
              <a:rPr lang="en-US" altLang="zh-CN" dirty="0" smtClean="0"/>
              <a:t>C.</a:t>
            </a:r>
            <a:r>
              <a:rPr lang="zh-CN" altLang="zh-CN" dirty="0" smtClean="0"/>
              <a:t>太平洋</a:t>
            </a:r>
            <a:r>
              <a:rPr lang="zh-CN" altLang="zh-CN" dirty="0"/>
              <a:t>—亚洲—印度洋</a:t>
            </a:r>
          </a:p>
          <a:p>
            <a:r>
              <a:rPr lang="en-US" altLang="zh-CN" dirty="0"/>
              <a:t>D.</a:t>
            </a:r>
            <a:r>
              <a:rPr lang="zh-CN" altLang="zh-CN" dirty="0"/>
              <a:t>印度洋—非洲—</a:t>
            </a:r>
            <a:r>
              <a:rPr lang="zh-CN" altLang="zh-CN" dirty="0" smtClean="0"/>
              <a:t>大西洋</a:t>
            </a:r>
            <a:endParaRPr lang="zh-CN" altLang="zh-CN" dirty="0"/>
          </a:p>
        </p:txBody>
      </p:sp>
      <p:sp>
        <p:nvSpPr>
          <p:cNvPr id="15" name="TextBox 1"/>
          <p:cNvSpPr txBox="1"/>
          <p:nvPr/>
        </p:nvSpPr>
        <p:spPr>
          <a:xfrm>
            <a:off x="1442798" y="1756281"/>
            <a:ext cx="11462852" cy="3083915"/>
          </a:xfrm>
          <a:prstGeom prst="rect">
            <a:avLst/>
          </a:prstGeom>
          <a:noFill/>
        </p:spPr>
        <p:txBody>
          <a:bodyPr wrap="square" lIns="91433" tIns="45717" rIns="91433" bIns="45717" rtlCol="0">
            <a:spAutoFit/>
          </a:bodyPr>
          <a:lstStyle/>
          <a:p>
            <a:pPr>
              <a:lnSpc>
                <a:spcPct val="120000"/>
              </a:lnSpc>
            </a:pPr>
            <a:r>
              <a:rPr lang="en-US" altLang="zh-CN" sz="5400" b="1" dirty="0" smtClean="0">
                <a:latin typeface="+mn-ea"/>
              </a:rPr>
              <a:t>11.</a:t>
            </a:r>
            <a:r>
              <a:rPr lang="zh-CN" altLang="zh-CN" sz="5400" b="1" dirty="0" smtClean="0">
                <a:latin typeface="+mn-ea"/>
              </a:rPr>
              <a:t>若</a:t>
            </a:r>
            <a:r>
              <a:rPr lang="zh-CN" altLang="zh-CN" sz="5400" b="1" dirty="0">
                <a:latin typeface="+mn-ea"/>
              </a:rPr>
              <a:t>一架飞机由图中①地经②地飞往③地，飞行途经的大洲和大洋依次是</a:t>
            </a:r>
            <a:r>
              <a:rPr lang="zh-CN" altLang="en-US" sz="5400" b="1" dirty="0">
                <a:latin typeface="+mn-ea"/>
              </a:rPr>
              <a:t>（   ）</a:t>
            </a:r>
            <a:endParaRPr lang="en-US" altLang="zh-CN" sz="5400" b="1" dirty="0">
              <a:latin typeface="+mn-ea"/>
            </a:endParaRPr>
          </a:p>
        </p:txBody>
      </p:sp>
      <p:sp>
        <p:nvSpPr>
          <p:cNvPr id="16" name="矩形 15"/>
          <p:cNvSpPr/>
          <p:nvPr/>
        </p:nvSpPr>
        <p:spPr>
          <a:xfrm>
            <a:off x="3185650" y="3840753"/>
            <a:ext cx="676088" cy="947247"/>
          </a:xfrm>
          <a:prstGeom prst="rect">
            <a:avLst/>
          </a:prstGeom>
        </p:spPr>
        <p:txBody>
          <a:bodyPr wrap="square">
            <a:spAutoFit/>
          </a:bodyPr>
          <a:lstStyle/>
          <a:p>
            <a:pPr>
              <a:lnSpc>
                <a:spcPct val="110000"/>
              </a:lnSpc>
            </a:pPr>
            <a:r>
              <a:rPr lang="en-US" altLang="zh-CN" sz="5400" b="1" dirty="0" smtClean="0">
                <a:solidFill>
                  <a:srgbClr val="FF0000"/>
                </a:solidFill>
                <a:latin typeface="宋体" panose="02010600030101010101" pitchFamily="2" charset="-122"/>
                <a:ea typeface="宋体" panose="02010600030101010101" pitchFamily="2" charset="-122"/>
              </a:rPr>
              <a:t>B</a:t>
            </a:r>
            <a:endParaRPr lang="zh-CN" altLang="en-US" sz="4800" dirty="0"/>
          </a:p>
        </p:txBody>
      </p:sp>
      <p:sp>
        <p:nvSpPr>
          <p:cNvPr id="17" name="矩形 16"/>
          <p:cNvSpPr/>
          <p:nvPr/>
        </p:nvSpPr>
        <p:spPr>
          <a:xfrm>
            <a:off x="1385651" y="8871425"/>
            <a:ext cx="20430001" cy="3881575"/>
          </a:xfrm>
          <a:prstGeom prst="rect">
            <a:avLst/>
          </a:prstGeom>
        </p:spPr>
        <p:txBody>
          <a:bodyPr wrap="square">
            <a:spAutoFit/>
          </a:bodyPr>
          <a:lstStyle/>
          <a:p>
            <a:pPr algn="just">
              <a:lnSpc>
                <a:spcPct val="114000"/>
              </a:lnSpc>
            </a:pPr>
            <a:r>
              <a:rPr lang="zh-CN" altLang="en-US" sz="5400" dirty="0" smtClean="0">
                <a:solidFill>
                  <a:srgbClr val="FF0000"/>
                </a:solidFill>
                <a:latin typeface="黑体" panose="02010609060101010101" pitchFamily="49" charset="-122"/>
                <a:ea typeface="黑体" panose="02010609060101010101" pitchFamily="49" charset="-122"/>
              </a:rPr>
              <a:t>解析：</a:t>
            </a:r>
            <a:r>
              <a:rPr lang="zh-CN" altLang="zh-CN" sz="5400" b="1" dirty="0" smtClean="0">
                <a:solidFill>
                  <a:srgbClr val="2A5CAA"/>
                </a:solidFill>
                <a:latin typeface="楷体" panose="02010609060101010101" pitchFamily="49" charset="-122"/>
                <a:ea typeface="楷体" panose="02010609060101010101" pitchFamily="49" charset="-122"/>
              </a:rPr>
              <a:t>根据</a:t>
            </a:r>
            <a:r>
              <a:rPr lang="zh-CN" altLang="zh-CN" sz="5400" b="1" dirty="0">
                <a:solidFill>
                  <a:srgbClr val="2A5CAA"/>
                </a:solidFill>
                <a:latin typeface="楷体" panose="02010609060101010101" pitchFamily="49" charset="-122"/>
                <a:ea typeface="楷体" panose="02010609060101010101" pitchFamily="49" charset="-122"/>
              </a:rPr>
              <a:t>上题可知，该图所示区域为北半球，判断图中①地所在的经度为</a:t>
            </a:r>
            <a:r>
              <a:rPr lang="en-US" altLang="zh-CN" sz="5400" b="1" dirty="0">
                <a:solidFill>
                  <a:srgbClr val="2A5CAA"/>
                </a:solidFill>
                <a:latin typeface="楷体" panose="02010609060101010101" pitchFamily="49" charset="-122"/>
                <a:ea typeface="楷体" panose="02010609060101010101" pitchFamily="49" charset="-122"/>
              </a:rPr>
              <a:t>45</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，②地所在的经度为</a:t>
            </a:r>
            <a:r>
              <a:rPr lang="en-US" altLang="zh-CN" sz="5400" b="1" dirty="0">
                <a:solidFill>
                  <a:srgbClr val="2A5CAA"/>
                </a:solidFill>
                <a:latin typeface="楷体" panose="02010609060101010101" pitchFamily="49" charset="-122"/>
                <a:ea typeface="楷体" panose="02010609060101010101" pitchFamily="49" charset="-122"/>
              </a:rPr>
              <a:t>90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，③地所在的经度约为</a:t>
            </a:r>
            <a:r>
              <a:rPr lang="en-US" altLang="zh-CN" sz="5400" b="1" dirty="0">
                <a:solidFill>
                  <a:srgbClr val="2A5CAA"/>
                </a:solidFill>
                <a:latin typeface="楷体" panose="02010609060101010101" pitchFamily="49" charset="-122"/>
                <a:ea typeface="楷体" panose="02010609060101010101" pitchFamily="49" charset="-122"/>
              </a:rPr>
              <a:t>170</a:t>
            </a:r>
            <a:r>
              <a:rPr lang="zh-CN" altLang="zh-CN" sz="5400" b="1" dirty="0">
                <a:solidFill>
                  <a:srgbClr val="2A5CAA"/>
                </a:solidFill>
                <a:latin typeface="楷体" panose="02010609060101010101" pitchFamily="49" charset="-122"/>
                <a:ea typeface="楷体" panose="02010609060101010101" pitchFamily="49" charset="-122"/>
              </a:rPr>
              <a:t>°</a:t>
            </a:r>
            <a:r>
              <a:rPr lang="en-US" altLang="zh-CN" sz="5400" b="1" dirty="0">
                <a:solidFill>
                  <a:srgbClr val="2A5CAA"/>
                </a:solidFill>
                <a:latin typeface="楷体" panose="02010609060101010101" pitchFamily="49" charset="-122"/>
                <a:ea typeface="楷体" panose="02010609060101010101" pitchFamily="49" charset="-122"/>
              </a:rPr>
              <a:t>W</a:t>
            </a:r>
            <a:r>
              <a:rPr lang="zh-CN" altLang="zh-CN" sz="5400" b="1" dirty="0">
                <a:solidFill>
                  <a:srgbClr val="2A5CAA"/>
                </a:solidFill>
                <a:latin typeface="楷体" panose="02010609060101010101" pitchFamily="49" charset="-122"/>
                <a:ea typeface="楷体" panose="02010609060101010101" pitchFamily="49" charset="-122"/>
              </a:rPr>
              <a:t>，结合世界地图，从①地经②地飞往③地，途经的大洲和大洋依次为大西洋—北美洲—太平洋，结合四个选项，</a:t>
            </a:r>
            <a:r>
              <a:rPr lang="en-US" altLang="zh-CN" sz="5400" b="1" dirty="0">
                <a:solidFill>
                  <a:srgbClr val="2A5CAA"/>
                </a:solidFill>
                <a:latin typeface="楷体" panose="02010609060101010101" pitchFamily="49" charset="-122"/>
                <a:ea typeface="楷体" panose="02010609060101010101" pitchFamily="49" charset="-122"/>
              </a:rPr>
              <a:t>B</a:t>
            </a:r>
            <a:r>
              <a:rPr lang="zh-CN" altLang="zh-CN" sz="5400" b="1" dirty="0">
                <a:solidFill>
                  <a:srgbClr val="2A5CAA"/>
                </a:solidFill>
                <a:latin typeface="楷体" panose="02010609060101010101" pitchFamily="49" charset="-122"/>
                <a:ea typeface="楷体" panose="02010609060101010101" pitchFamily="49" charset="-122"/>
              </a:rPr>
              <a:t>项正确。</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5650" y="718193"/>
            <a:ext cx="8407971" cy="7138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6412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0" name="圆角矩形 9"/>
          <p:cNvSpPr/>
          <p:nvPr/>
        </p:nvSpPr>
        <p:spPr>
          <a:xfrm>
            <a:off x="8602320" y="571014"/>
            <a:ext cx="7166660" cy="864000"/>
          </a:xfrm>
          <a:prstGeom prst="roundRect">
            <a:avLst/>
          </a:prstGeom>
          <a:solidFill>
            <a:srgbClr val="EA5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黑体" panose="02010609060101010101" pitchFamily="49" charset="-122"/>
                <a:ea typeface="黑体" panose="02010609060101010101" pitchFamily="49" charset="-122"/>
              </a:rPr>
              <a:t>三、经纬网</a:t>
            </a:r>
          </a:p>
        </p:txBody>
      </p:sp>
      <p:sp>
        <p:nvSpPr>
          <p:cNvPr id="12" name="TextBox 9"/>
          <p:cNvSpPr txBox="1"/>
          <p:nvPr/>
        </p:nvSpPr>
        <p:spPr>
          <a:xfrm>
            <a:off x="1265164" y="2281800"/>
            <a:ext cx="9896770" cy="707886"/>
          </a:xfrm>
          <a:prstGeom prst="rect">
            <a:avLst/>
          </a:prstGeom>
          <a:noFill/>
        </p:spPr>
        <p:txBody>
          <a:bodyPr wrap="square" rtlCol="0">
            <a:spAutoFit/>
          </a:bodyPr>
          <a:lstStyle/>
          <a:p>
            <a:r>
              <a:rPr lang="en-US" altLang="zh-CN" sz="4000" dirty="0">
                <a:latin typeface="黑体" panose="02010609060101010101" pitchFamily="49" charset="-122"/>
                <a:ea typeface="黑体" panose="02010609060101010101" pitchFamily="49" charset="-122"/>
              </a:rPr>
              <a:t>5.</a:t>
            </a:r>
            <a:r>
              <a:rPr lang="zh-CN" altLang="en-US" sz="4000" dirty="0">
                <a:latin typeface="黑体" panose="02010609060101010101" pitchFamily="49" charset="-122"/>
                <a:ea typeface="黑体" panose="02010609060101010101" pitchFamily="49" charset="-122"/>
              </a:rPr>
              <a:t>几条特殊的经纬线</a:t>
            </a:r>
          </a:p>
        </p:txBody>
      </p:sp>
      <p:grpSp>
        <p:nvGrpSpPr>
          <p:cNvPr id="6" name="组合 5"/>
          <p:cNvGrpSpPr/>
          <p:nvPr/>
        </p:nvGrpSpPr>
        <p:grpSpPr>
          <a:xfrm>
            <a:off x="4443957" y="3399900"/>
            <a:ext cx="15483385" cy="8304350"/>
            <a:chOff x="4443957" y="3399900"/>
            <a:chExt cx="15483385" cy="830435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50000"/>
            <a:stretch>
              <a:fillRect/>
            </a:stretch>
          </p:blipFill>
          <p:spPr>
            <a:xfrm>
              <a:off x="4443957" y="4518000"/>
              <a:ext cx="15483385" cy="7186250"/>
            </a:xfrm>
            <a:prstGeom prst="rect">
              <a:avLst/>
            </a:prstGeom>
          </p:spPr>
        </p:pic>
        <p:sp>
          <p:nvSpPr>
            <p:cNvPr id="5" name="文本框 4"/>
            <p:cNvSpPr txBox="1"/>
            <p:nvPr/>
          </p:nvSpPr>
          <p:spPr>
            <a:xfrm>
              <a:off x="6200636" y="3399900"/>
              <a:ext cx="3348994" cy="707886"/>
            </a:xfrm>
            <a:prstGeom prst="rect">
              <a:avLst/>
            </a:prstGeom>
            <a:noFill/>
          </p:spPr>
          <p:txBody>
            <a:bodyPr wrap="none" rtlCol="0">
              <a:spAutoFit/>
            </a:bodyPr>
            <a:lstStyle/>
            <a:p>
              <a:r>
                <a:rPr lang="zh-CN" altLang="en-US" sz="4000" b="1" dirty="0">
                  <a:latin typeface="宋体" panose="02010600030101010101" pitchFamily="2" charset="-122"/>
                  <a:ea typeface="楷体" panose="02010609060101010101" pitchFamily="49" charset="-122"/>
                </a:rPr>
                <a:t>南北半球划分</a:t>
              </a:r>
            </a:p>
          </p:txBody>
        </p:sp>
        <p:sp>
          <p:nvSpPr>
            <p:cNvPr id="13" name="文本框 12"/>
            <p:cNvSpPr txBox="1"/>
            <p:nvPr/>
          </p:nvSpPr>
          <p:spPr>
            <a:xfrm>
              <a:off x="14137764" y="3399900"/>
              <a:ext cx="3348994" cy="707886"/>
            </a:xfrm>
            <a:prstGeom prst="rect">
              <a:avLst/>
            </a:prstGeom>
            <a:noFill/>
          </p:spPr>
          <p:txBody>
            <a:bodyPr wrap="none" rtlCol="0">
              <a:spAutoFit/>
            </a:bodyPr>
            <a:lstStyle/>
            <a:p>
              <a:r>
                <a:rPr lang="zh-CN" altLang="en-US" sz="4000" b="1" dirty="0">
                  <a:latin typeface="宋体" panose="02010600030101010101" pitchFamily="2" charset="-122"/>
                  <a:ea typeface="楷体" panose="02010609060101010101" pitchFamily="49" charset="-122"/>
                </a:rPr>
                <a:t>东西半球划分</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0" name="圆角矩形 9"/>
          <p:cNvSpPr/>
          <p:nvPr/>
        </p:nvSpPr>
        <p:spPr>
          <a:xfrm>
            <a:off x="8602320" y="571014"/>
            <a:ext cx="7166660" cy="864000"/>
          </a:xfrm>
          <a:prstGeom prst="roundRect">
            <a:avLst/>
          </a:prstGeom>
          <a:solidFill>
            <a:srgbClr val="EA5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黑体" panose="02010609060101010101" pitchFamily="49" charset="-122"/>
                <a:ea typeface="黑体" panose="02010609060101010101" pitchFamily="49" charset="-122"/>
              </a:rPr>
              <a:t>三、经纬网</a:t>
            </a:r>
          </a:p>
        </p:txBody>
      </p:sp>
      <p:sp>
        <p:nvSpPr>
          <p:cNvPr id="12" name="TextBox 9"/>
          <p:cNvSpPr txBox="1"/>
          <p:nvPr/>
        </p:nvSpPr>
        <p:spPr>
          <a:xfrm>
            <a:off x="1265164" y="2281800"/>
            <a:ext cx="9896770" cy="707886"/>
          </a:xfrm>
          <a:prstGeom prst="rect">
            <a:avLst/>
          </a:prstGeom>
          <a:noFill/>
        </p:spPr>
        <p:txBody>
          <a:bodyPr wrap="square" rtlCol="0">
            <a:spAutoFit/>
          </a:bodyPr>
          <a:lstStyle/>
          <a:p>
            <a:r>
              <a:rPr lang="en-US" altLang="zh-CN" sz="4000" dirty="0">
                <a:latin typeface="黑体" panose="02010609060101010101" pitchFamily="49" charset="-122"/>
                <a:ea typeface="黑体" panose="02010609060101010101" pitchFamily="49" charset="-122"/>
              </a:rPr>
              <a:t>5.</a:t>
            </a:r>
            <a:r>
              <a:rPr lang="zh-CN" altLang="en-US" sz="4000" dirty="0">
                <a:latin typeface="黑体" panose="02010609060101010101" pitchFamily="49" charset="-122"/>
                <a:ea typeface="黑体" panose="02010609060101010101" pitchFamily="49" charset="-122"/>
              </a:rPr>
              <a:t>几条特殊的经纬线</a:t>
            </a:r>
          </a:p>
        </p:txBody>
      </p:sp>
      <p:grpSp>
        <p:nvGrpSpPr>
          <p:cNvPr id="9" name="组合 8"/>
          <p:cNvGrpSpPr/>
          <p:nvPr/>
        </p:nvGrpSpPr>
        <p:grpSpPr>
          <a:xfrm>
            <a:off x="4443957" y="3399900"/>
            <a:ext cx="15483385" cy="8304350"/>
            <a:chOff x="4443957" y="3399900"/>
            <a:chExt cx="15483385" cy="830435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49984" r="16"/>
            <a:stretch>
              <a:fillRect/>
            </a:stretch>
          </p:blipFill>
          <p:spPr>
            <a:xfrm>
              <a:off x="4443957" y="4518000"/>
              <a:ext cx="15483385" cy="7186250"/>
            </a:xfrm>
            <a:prstGeom prst="rect">
              <a:avLst/>
            </a:prstGeom>
          </p:spPr>
        </p:pic>
        <p:sp>
          <p:nvSpPr>
            <p:cNvPr id="14" name="文本框 13"/>
            <p:cNvSpPr txBox="1"/>
            <p:nvPr/>
          </p:nvSpPr>
          <p:spPr>
            <a:xfrm>
              <a:off x="6200636" y="3399900"/>
              <a:ext cx="3316588" cy="707886"/>
            </a:xfrm>
            <a:prstGeom prst="rect">
              <a:avLst/>
            </a:prstGeom>
            <a:noFill/>
          </p:spPr>
          <p:txBody>
            <a:bodyPr wrap="square" rtlCol="0">
              <a:spAutoFit/>
            </a:bodyPr>
            <a:lstStyle/>
            <a:p>
              <a:pPr algn="ctr"/>
              <a:r>
                <a:rPr lang="zh-CN" altLang="en-US" sz="4000" b="1" dirty="0">
                  <a:latin typeface="楷体" panose="02010609060101010101" pitchFamily="49" charset="-122"/>
                  <a:ea typeface="楷体" panose="02010609060101010101" pitchFamily="49" charset="-122"/>
                </a:rPr>
                <a:t>纬度带的划分</a:t>
              </a:r>
            </a:p>
          </p:txBody>
        </p:sp>
        <p:sp>
          <p:nvSpPr>
            <p:cNvPr id="15" name="文本框 14"/>
            <p:cNvSpPr txBox="1"/>
            <p:nvPr/>
          </p:nvSpPr>
          <p:spPr>
            <a:xfrm>
              <a:off x="14137764" y="3399900"/>
              <a:ext cx="3262432" cy="707886"/>
            </a:xfrm>
            <a:prstGeom prst="rect">
              <a:avLst/>
            </a:prstGeom>
            <a:noFill/>
          </p:spPr>
          <p:txBody>
            <a:bodyPr wrap="square" rtlCol="0">
              <a:spAutoFit/>
            </a:bodyPr>
            <a:lstStyle/>
            <a:p>
              <a:pPr algn="ctr"/>
              <a:r>
                <a:rPr lang="zh-CN" altLang="en-US" sz="4000" b="1" dirty="0">
                  <a:latin typeface="楷体" panose="02010609060101010101" pitchFamily="49" charset="-122"/>
                  <a:ea typeface="楷体" panose="02010609060101010101" pitchFamily="49" charset="-122"/>
                </a:rPr>
                <a:t>五带界限</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hlinkClick r:id="" action="ppaction://hlinkshowjump?jump=firs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652" y="11443840"/>
            <a:ext cx="1398631" cy="1398469"/>
          </a:xfrm>
          <a:prstGeom prst="rect">
            <a:avLst/>
          </a:prstGeom>
        </p:spPr>
      </p:pic>
      <p:sp>
        <p:nvSpPr>
          <p:cNvPr id="10" name="圆角矩形 9"/>
          <p:cNvSpPr/>
          <p:nvPr/>
        </p:nvSpPr>
        <p:spPr>
          <a:xfrm>
            <a:off x="8602320" y="571014"/>
            <a:ext cx="7166660" cy="864000"/>
          </a:xfrm>
          <a:prstGeom prst="roundRect">
            <a:avLst/>
          </a:prstGeom>
          <a:solidFill>
            <a:srgbClr val="EA5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黑体" panose="02010609060101010101" pitchFamily="49" charset="-122"/>
                <a:ea typeface="黑体" panose="02010609060101010101" pitchFamily="49" charset="-122"/>
              </a:rPr>
              <a:t>三、经纬网</a:t>
            </a:r>
          </a:p>
        </p:txBody>
      </p:sp>
      <p:sp>
        <p:nvSpPr>
          <p:cNvPr id="12" name="TextBox 9"/>
          <p:cNvSpPr txBox="1"/>
          <p:nvPr/>
        </p:nvSpPr>
        <p:spPr>
          <a:xfrm>
            <a:off x="1265164" y="2281800"/>
            <a:ext cx="9896770" cy="707886"/>
          </a:xfrm>
          <a:prstGeom prst="rect">
            <a:avLst/>
          </a:prstGeom>
          <a:noFill/>
        </p:spPr>
        <p:txBody>
          <a:bodyPr wrap="square" rtlCol="0">
            <a:spAutoFit/>
          </a:bodyPr>
          <a:lstStyle/>
          <a:p>
            <a:r>
              <a:rPr lang="en-US" altLang="zh-CN" sz="4000" dirty="0">
                <a:latin typeface="黑体" panose="02010609060101010101" pitchFamily="49" charset="-122"/>
                <a:ea typeface="黑体" panose="02010609060101010101" pitchFamily="49" charset="-122"/>
              </a:rPr>
              <a:t>6.</a:t>
            </a:r>
            <a:r>
              <a:rPr lang="zh-CN" altLang="en-US" sz="4000" dirty="0">
                <a:latin typeface="黑体" panose="02010609060101010101" pitchFamily="49" charset="-122"/>
                <a:ea typeface="黑体" panose="02010609060101010101" pitchFamily="49" charset="-122"/>
              </a:rPr>
              <a:t>常见经纬网图</a:t>
            </a:r>
          </a:p>
        </p:txBody>
      </p:sp>
      <p:grpSp>
        <p:nvGrpSpPr>
          <p:cNvPr id="6" name="组合 5"/>
          <p:cNvGrpSpPr/>
          <p:nvPr/>
        </p:nvGrpSpPr>
        <p:grpSpPr>
          <a:xfrm>
            <a:off x="1705901" y="3573000"/>
            <a:ext cx="19808022" cy="7622460"/>
            <a:chOff x="1705901" y="3573000"/>
            <a:chExt cx="19808022" cy="762246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901" y="3573000"/>
              <a:ext cx="19808022" cy="7622460"/>
            </a:xfrm>
            <a:prstGeom prst="rect">
              <a:avLst/>
            </a:prstGeom>
          </p:spPr>
        </p:pic>
        <p:sp>
          <p:nvSpPr>
            <p:cNvPr id="5" name="文本框 4"/>
            <p:cNvSpPr txBox="1"/>
            <p:nvPr/>
          </p:nvSpPr>
          <p:spPr>
            <a:xfrm>
              <a:off x="5300650" y="8613000"/>
              <a:ext cx="4815000" cy="1200329"/>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纬线呈直线状，经线为连接南北两极的弧线</a:t>
              </a:r>
            </a:p>
          </p:txBody>
        </p:sp>
        <p:sp>
          <p:nvSpPr>
            <p:cNvPr id="13" name="文本框 12"/>
            <p:cNvSpPr txBox="1"/>
            <p:nvPr/>
          </p:nvSpPr>
          <p:spPr>
            <a:xfrm>
              <a:off x="10655650" y="8388674"/>
              <a:ext cx="4815000" cy="1754326"/>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纬线呈同心圆状，经线是由极点向四周呈放射状的线</a:t>
              </a:r>
            </a:p>
          </p:txBody>
        </p:sp>
        <p:sp>
          <p:nvSpPr>
            <p:cNvPr id="14" name="文本框 13"/>
            <p:cNvSpPr txBox="1"/>
            <p:nvPr/>
          </p:nvSpPr>
          <p:spPr>
            <a:xfrm>
              <a:off x="16190650" y="8613000"/>
              <a:ext cx="4815000" cy="1200329"/>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纬线为横线，经线是与各纬线垂直的竖线</a:t>
              </a:r>
            </a:p>
          </p:txBody>
        </p:sp>
        <p:sp>
          <p:nvSpPr>
            <p:cNvPr id="15" name="文本框 14"/>
            <p:cNvSpPr txBox="1"/>
            <p:nvPr/>
          </p:nvSpPr>
          <p:spPr>
            <a:xfrm>
              <a:off x="10115650" y="10368000"/>
              <a:ext cx="5850000" cy="646331"/>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“定位”“定向”“估距”</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黑色背景字幕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TotalTime>
  <Words>7403</Words>
  <Application>Microsoft Office PowerPoint</Application>
  <PresentationFormat>自定义</PresentationFormat>
  <Paragraphs>475</Paragraphs>
  <Slides>65</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65</vt:i4>
      </vt:variant>
    </vt:vector>
  </HeadingPairs>
  <TitlesOfParts>
    <vt:vector size="75" baseType="lpstr">
      <vt:lpstr>Times New Roman</vt:lpstr>
      <vt:lpstr>宋体</vt:lpstr>
      <vt:lpstr>微软雅黑</vt:lpstr>
      <vt:lpstr>Arial Unicode MS</vt:lpstr>
      <vt:lpstr>Calibri</vt:lpstr>
      <vt:lpstr>方正粗黑宋简体</vt:lpstr>
      <vt:lpstr>楷体</vt:lpstr>
      <vt:lpstr>黑体</vt:lpstr>
      <vt:lpstr>Arial</vt:lpstr>
      <vt:lpstr>黑色背景字幕版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qiwen气温</dc:creator>
  <cp:lastModifiedBy>sdfz</cp:lastModifiedBy>
  <cp:revision>4276</cp:revision>
  <dcterms:created xsi:type="dcterms:W3CDTF">2015-01-26T03:08:00Z</dcterms:created>
  <dcterms:modified xsi:type="dcterms:W3CDTF">2021-06-16T03:12:31Z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